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62" r:id="rId4"/>
    <p:sldId id="259" r:id="rId5"/>
    <p:sldId id="266" r:id="rId6"/>
    <p:sldId id="263" r:id="rId7"/>
    <p:sldId id="548" r:id="rId8"/>
    <p:sldId id="292" r:id="rId9"/>
    <p:sldId id="537" r:id="rId10"/>
    <p:sldId id="541" r:id="rId11"/>
    <p:sldId id="540" r:id="rId12"/>
    <p:sldId id="538" r:id="rId13"/>
    <p:sldId id="533" r:id="rId14"/>
    <p:sldId id="543" r:id="rId15"/>
    <p:sldId id="544" r:id="rId16"/>
    <p:sldId id="542" r:id="rId17"/>
    <p:sldId id="536" r:id="rId18"/>
    <p:sldId id="547" r:id="rId19"/>
    <p:sldId id="539" r:id="rId20"/>
    <p:sldId id="545" r:id="rId21"/>
    <p:sldId id="265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94D3DF4C-3F7B-4739-A74B-A2C31F8CFA04}">
          <p14:sldIdLst>
            <p14:sldId id="256"/>
            <p14:sldId id="268"/>
            <p14:sldId id="262"/>
            <p14:sldId id="259"/>
            <p14:sldId id="266"/>
            <p14:sldId id="263"/>
            <p14:sldId id="548"/>
            <p14:sldId id="292"/>
            <p14:sldId id="537"/>
            <p14:sldId id="541"/>
            <p14:sldId id="540"/>
            <p14:sldId id="538"/>
            <p14:sldId id="533"/>
            <p14:sldId id="543"/>
            <p14:sldId id="544"/>
            <p14:sldId id="542"/>
            <p14:sldId id="536"/>
            <p14:sldId id="547"/>
            <p14:sldId id="539"/>
            <p14:sldId id="545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3E946-CF5E-4B92-9983-34661662F12B}" v="142" dt="2023-04-25T13:14:02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A2818-AC7D-4FFB-A4AD-2D337161A0A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6F1082D-1ABD-44AC-A551-2187CB164582}">
      <dgm:prSet/>
      <dgm:spPr/>
      <dgm:t>
        <a:bodyPr/>
        <a:lstStyle/>
        <a:p>
          <a:r>
            <a:rPr lang="fi-FI" b="1"/>
            <a:t>Monimuotoiset yhteisöt</a:t>
          </a:r>
          <a:endParaRPr lang="en-US"/>
        </a:p>
      </dgm:t>
    </dgm:pt>
    <dgm:pt modelId="{1A752AB8-A2C0-46BA-BF64-8C243CEE0494}" type="parTrans" cxnId="{98319432-1991-4A8B-BB26-C2E097A51221}">
      <dgm:prSet/>
      <dgm:spPr/>
      <dgm:t>
        <a:bodyPr/>
        <a:lstStyle/>
        <a:p>
          <a:endParaRPr lang="en-US"/>
        </a:p>
      </dgm:t>
    </dgm:pt>
    <dgm:pt modelId="{1527888E-D7B2-4A74-9084-D4B3F88151E5}" type="sibTrans" cxnId="{98319432-1991-4A8B-BB26-C2E097A51221}">
      <dgm:prSet/>
      <dgm:spPr/>
      <dgm:t>
        <a:bodyPr/>
        <a:lstStyle/>
        <a:p>
          <a:endParaRPr lang="en-US"/>
        </a:p>
      </dgm:t>
    </dgm:pt>
    <dgm:pt modelId="{D0E50616-5CAB-4615-AE06-EAEB711A2D94}">
      <dgm:prSet/>
      <dgm:spPr/>
      <dgm:t>
        <a:bodyPr/>
        <a:lstStyle/>
        <a:p>
          <a:r>
            <a:rPr lang="fi-FI" b="1"/>
            <a:t>Monimuotoinen talous</a:t>
          </a:r>
          <a:endParaRPr lang="en-US"/>
        </a:p>
      </dgm:t>
    </dgm:pt>
    <dgm:pt modelId="{619F0EBD-921C-45D3-8B20-7C3E2C10123E}" type="parTrans" cxnId="{65A84E2E-8AB7-48A3-9E9C-D7738471BAEF}">
      <dgm:prSet/>
      <dgm:spPr/>
      <dgm:t>
        <a:bodyPr/>
        <a:lstStyle/>
        <a:p>
          <a:endParaRPr lang="en-US"/>
        </a:p>
      </dgm:t>
    </dgm:pt>
    <dgm:pt modelId="{7383BE7E-CDA4-4726-8208-5E3EA3D33BB2}" type="sibTrans" cxnId="{65A84E2E-8AB7-48A3-9E9C-D7738471BAEF}">
      <dgm:prSet/>
      <dgm:spPr/>
      <dgm:t>
        <a:bodyPr/>
        <a:lstStyle/>
        <a:p>
          <a:endParaRPr lang="en-US"/>
        </a:p>
      </dgm:t>
    </dgm:pt>
    <dgm:pt modelId="{C857F6A8-C2A5-4E56-ABE5-E306722D740C}">
      <dgm:prSet custT="1"/>
      <dgm:spPr/>
      <dgm:t>
        <a:bodyPr/>
        <a:lstStyle/>
        <a:p>
          <a:pPr rtl="0"/>
          <a:r>
            <a:rPr lang="fi-FI" sz="3100"/>
            <a:t>Läpileikkaavat teemat:</a:t>
          </a:r>
          <a:r>
            <a:rPr lang="fi-FI" sz="3100">
              <a:latin typeface="Calibri Light" panose="020F0302020204030204"/>
            </a:rPr>
            <a:t> </a:t>
          </a:r>
          <a:r>
            <a:rPr lang="fi-FI" sz="2400">
              <a:latin typeface="Calibri Light" panose="020F0302020204030204"/>
            </a:rPr>
            <a:t>Älykäs maaseutu, yhteisellä veneellä ja uudet uomat</a:t>
          </a:r>
          <a:endParaRPr lang="en-US" sz="2400"/>
        </a:p>
      </dgm:t>
    </dgm:pt>
    <dgm:pt modelId="{D22B4330-BB6D-48A3-AC1D-AFE58D55FD5E}" type="parTrans" cxnId="{9A519FB3-A345-4BA6-B5B3-719B0B5CACD2}">
      <dgm:prSet/>
      <dgm:spPr/>
      <dgm:t>
        <a:bodyPr/>
        <a:lstStyle/>
        <a:p>
          <a:endParaRPr lang="en-US"/>
        </a:p>
      </dgm:t>
    </dgm:pt>
    <dgm:pt modelId="{1E0CFE7C-CF58-4F9F-A2D2-5AFA3892CB88}" type="sibTrans" cxnId="{9A519FB3-A345-4BA6-B5B3-719B0B5CACD2}">
      <dgm:prSet/>
      <dgm:spPr/>
      <dgm:t>
        <a:bodyPr/>
        <a:lstStyle/>
        <a:p>
          <a:endParaRPr lang="en-US"/>
        </a:p>
      </dgm:t>
    </dgm:pt>
    <dgm:pt modelId="{45FBFF32-6E38-456A-AE59-2874A283E786}" type="pres">
      <dgm:prSet presAssocID="{FC1A2818-AC7D-4FFB-A4AD-2D337161A0A1}" presName="linear" presStyleCnt="0">
        <dgm:presLayoutVars>
          <dgm:animLvl val="lvl"/>
          <dgm:resizeHandles val="exact"/>
        </dgm:presLayoutVars>
      </dgm:prSet>
      <dgm:spPr/>
    </dgm:pt>
    <dgm:pt modelId="{CA8A9826-7550-4F55-BBC7-95609837469C}" type="pres">
      <dgm:prSet presAssocID="{C6F1082D-1ABD-44AC-A551-2187CB1645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9649F26-FCE7-4A72-8936-9CEC70006307}" type="pres">
      <dgm:prSet presAssocID="{1527888E-D7B2-4A74-9084-D4B3F88151E5}" presName="spacer" presStyleCnt="0"/>
      <dgm:spPr/>
    </dgm:pt>
    <dgm:pt modelId="{255EBEB8-29E8-4F70-9D84-FB02459BA638}" type="pres">
      <dgm:prSet presAssocID="{D0E50616-5CAB-4615-AE06-EAEB711A2D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8B3E5E-B6DE-4688-BD61-3685031CD6B3}" type="pres">
      <dgm:prSet presAssocID="{7383BE7E-CDA4-4726-8208-5E3EA3D33BB2}" presName="spacer" presStyleCnt="0"/>
      <dgm:spPr/>
    </dgm:pt>
    <dgm:pt modelId="{595A9C57-E020-4922-B278-B18D0C6DF1DE}" type="pres">
      <dgm:prSet presAssocID="{C857F6A8-C2A5-4E56-ABE5-E306722D740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1A9C0E-F1F2-48E8-9FCA-D4C421F923A2}" type="presOf" srcId="{D0E50616-5CAB-4615-AE06-EAEB711A2D94}" destId="{255EBEB8-29E8-4F70-9D84-FB02459BA638}" srcOrd="0" destOrd="0" presId="urn:microsoft.com/office/officeart/2005/8/layout/vList2"/>
    <dgm:cxn modelId="{99927327-7F58-40B2-A55D-D45819178586}" type="presOf" srcId="{C6F1082D-1ABD-44AC-A551-2187CB164582}" destId="{CA8A9826-7550-4F55-BBC7-95609837469C}" srcOrd="0" destOrd="0" presId="urn:microsoft.com/office/officeart/2005/8/layout/vList2"/>
    <dgm:cxn modelId="{65A84E2E-8AB7-48A3-9E9C-D7738471BAEF}" srcId="{FC1A2818-AC7D-4FFB-A4AD-2D337161A0A1}" destId="{D0E50616-5CAB-4615-AE06-EAEB711A2D94}" srcOrd="1" destOrd="0" parTransId="{619F0EBD-921C-45D3-8B20-7C3E2C10123E}" sibTransId="{7383BE7E-CDA4-4726-8208-5E3EA3D33BB2}"/>
    <dgm:cxn modelId="{98319432-1991-4A8B-BB26-C2E097A51221}" srcId="{FC1A2818-AC7D-4FFB-A4AD-2D337161A0A1}" destId="{C6F1082D-1ABD-44AC-A551-2187CB164582}" srcOrd="0" destOrd="0" parTransId="{1A752AB8-A2C0-46BA-BF64-8C243CEE0494}" sibTransId="{1527888E-D7B2-4A74-9084-D4B3F88151E5}"/>
    <dgm:cxn modelId="{5F0A2551-3F70-4008-887F-D3809CF71684}" type="presOf" srcId="{FC1A2818-AC7D-4FFB-A4AD-2D337161A0A1}" destId="{45FBFF32-6E38-456A-AE59-2874A283E786}" srcOrd="0" destOrd="0" presId="urn:microsoft.com/office/officeart/2005/8/layout/vList2"/>
    <dgm:cxn modelId="{AEAA3A54-8F94-4C16-A132-9CA554E3C6C8}" type="presOf" srcId="{C857F6A8-C2A5-4E56-ABE5-E306722D740C}" destId="{595A9C57-E020-4922-B278-B18D0C6DF1DE}" srcOrd="0" destOrd="0" presId="urn:microsoft.com/office/officeart/2005/8/layout/vList2"/>
    <dgm:cxn modelId="{9A519FB3-A345-4BA6-B5B3-719B0B5CACD2}" srcId="{FC1A2818-AC7D-4FFB-A4AD-2D337161A0A1}" destId="{C857F6A8-C2A5-4E56-ABE5-E306722D740C}" srcOrd="2" destOrd="0" parTransId="{D22B4330-BB6D-48A3-AC1D-AFE58D55FD5E}" sibTransId="{1E0CFE7C-CF58-4F9F-A2D2-5AFA3892CB88}"/>
    <dgm:cxn modelId="{74B8CCAB-8872-4813-89D4-24A737EAA5CC}" type="presParOf" srcId="{45FBFF32-6E38-456A-AE59-2874A283E786}" destId="{CA8A9826-7550-4F55-BBC7-95609837469C}" srcOrd="0" destOrd="0" presId="urn:microsoft.com/office/officeart/2005/8/layout/vList2"/>
    <dgm:cxn modelId="{7D9B5F68-8008-4EAB-825C-BB8D227E4B9C}" type="presParOf" srcId="{45FBFF32-6E38-456A-AE59-2874A283E786}" destId="{C9649F26-FCE7-4A72-8936-9CEC70006307}" srcOrd="1" destOrd="0" presId="urn:microsoft.com/office/officeart/2005/8/layout/vList2"/>
    <dgm:cxn modelId="{8FCC0E77-B945-4D0C-969B-53522103D45C}" type="presParOf" srcId="{45FBFF32-6E38-456A-AE59-2874A283E786}" destId="{255EBEB8-29E8-4F70-9D84-FB02459BA638}" srcOrd="2" destOrd="0" presId="urn:microsoft.com/office/officeart/2005/8/layout/vList2"/>
    <dgm:cxn modelId="{CC136339-EF26-4677-A98B-9B39BB509A05}" type="presParOf" srcId="{45FBFF32-6E38-456A-AE59-2874A283E786}" destId="{F38B3E5E-B6DE-4688-BD61-3685031CD6B3}" srcOrd="3" destOrd="0" presId="urn:microsoft.com/office/officeart/2005/8/layout/vList2"/>
    <dgm:cxn modelId="{CC86F5B9-6073-455E-802B-57A9149CC3FD}" type="presParOf" srcId="{45FBFF32-6E38-456A-AE59-2874A283E786}" destId="{595A9C57-E020-4922-B278-B18D0C6DF1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32F023-5EA8-405A-A015-596972530D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5BA262-5842-4F5E-8D3C-1AB3D54F735D}">
      <dgm:prSet/>
      <dgm:spPr/>
      <dgm:t>
        <a:bodyPr/>
        <a:lstStyle/>
        <a:p>
          <a:r>
            <a:rPr lang="fi-FI"/>
            <a:t>Yhteistyön ja osaamisen puro</a:t>
          </a:r>
          <a:endParaRPr lang="en-US"/>
        </a:p>
      </dgm:t>
    </dgm:pt>
    <dgm:pt modelId="{120F30AC-49DC-4E44-A4C1-60E72C168D0A}" type="parTrans" cxnId="{B6C95417-B9FB-40B4-8630-D41B211A1C53}">
      <dgm:prSet/>
      <dgm:spPr/>
      <dgm:t>
        <a:bodyPr/>
        <a:lstStyle/>
        <a:p>
          <a:endParaRPr lang="en-US"/>
        </a:p>
      </dgm:t>
    </dgm:pt>
    <dgm:pt modelId="{CD8FE8F8-878E-4A6D-81D4-058484DC51BF}" type="sibTrans" cxnId="{B6C95417-B9FB-40B4-8630-D41B211A1C53}">
      <dgm:prSet/>
      <dgm:spPr/>
      <dgm:t>
        <a:bodyPr/>
        <a:lstStyle/>
        <a:p>
          <a:endParaRPr lang="en-US"/>
        </a:p>
      </dgm:t>
    </dgm:pt>
    <dgm:pt modelId="{2926B3CA-F515-42D7-8AF6-1C34B9EA4FB5}">
      <dgm:prSet/>
      <dgm:spPr/>
      <dgm:t>
        <a:bodyPr/>
        <a:lstStyle/>
        <a:p>
          <a:r>
            <a:rPr lang="fi-FI"/>
            <a:t>Hyvinvoinnin puro</a:t>
          </a:r>
          <a:endParaRPr lang="en-US"/>
        </a:p>
      </dgm:t>
    </dgm:pt>
    <dgm:pt modelId="{A992B1A9-18D8-4737-97FA-FBAF21524F3C}" type="parTrans" cxnId="{F03376B9-768B-4267-A284-221841FF9F6C}">
      <dgm:prSet/>
      <dgm:spPr/>
      <dgm:t>
        <a:bodyPr/>
        <a:lstStyle/>
        <a:p>
          <a:endParaRPr lang="en-US"/>
        </a:p>
      </dgm:t>
    </dgm:pt>
    <dgm:pt modelId="{36A985A2-3573-4843-ADE7-FF1E04880B69}" type="sibTrans" cxnId="{F03376B9-768B-4267-A284-221841FF9F6C}">
      <dgm:prSet/>
      <dgm:spPr/>
      <dgm:t>
        <a:bodyPr/>
        <a:lstStyle/>
        <a:p>
          <a:endParaRPr lang="en-US"/>
        </a:p>
      </dgm:t>
    </dgm:pt>
    <dgm:pt modelId="{B56EFC94-3139-4D88-BBBE-9A6009FA1C99}">
      <dgm:prSet/>
      <dgm:spPr/>
      <dgm:t>
        <a:bodyPr/>
        <a:lstStyle/>
        <a:p>
          <a:r>
            <a:rPr lang="fi-FI"/>
            <a:t>Kestävien yhteisöjen puro</a:t>
          </a:r>
          <a:endParaRPr lang="en-US"/>
        </a:p>
      </dgm:t>
    </dgm:pt>
    <dgm:pt modelId="{C5FBEEA6-3451-45BC-9BBF-AE94A9E6F2E8}" type="parTrans" cxnId="{7237B838-D97F-4B67-AAA4-EEF51E8B1B14}">
      <dgm:prSet/>
      <dgm:spPr/>
      <dgm:t>
        <a:bodyPr/>
        <a:lstStyle/>
        <a:p>
          <a:endParaRPr lang="en-US"/>
        </a:p>
      </dgm:t>
    </dgm:pt>
    <dgm:pt modelId="{10173BF6-4265-4571-841A-BF7566010C64}" type="sibTrans" cxnId="{7237B838-D97F-4B67-AAA4-EEF51E8B1B14}">
      <dgm:prSet/>
      <dgm:spPr/>
      <dgm:t>
        <a:bodyPr/>
        <a:lstStyle/>
        <a:p>
          <a:endParaRPr lang="en-US"/>
        </a:p>
      </dgm:t>
    </dgm:pt>
    <dgm:pt modelId="{EC293214-11FC-440F-958B-37D5ECF39CA9}" type="pres">
      <dgm:prSet presAssocID="{9D32F023-5EA8-405A-A015-596972530D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807DCF-CC2B-4512-B690-B4E280CD3873}" type="pres">
      <dgm:prSet presAssocID="{9E5BA262-5842-4F5E-8D3C-1AB3D54F735D}" presName="hierRoot1" presStyleCnt="0"/>
      <dgm:spPr/>
    </dgm:pt>
    <dgm:pt modelId="{E56E5D96-50FE-4FDD-8AAC-D20B8AF6288D}" type="pres">
      <dgm:prSet presAssocID="{9E5BA262-5842-4F5E-8D3C-1AB3D54F735D}" presName="composite" presStyleCnt="0"/>
      <dgm:spPr/>
    </dgm:pt>
    <dgm:pt modelId="{F18D6AA9-5504-4CDE-928B-C0ABD4781A8B}" type="pres">
      <dgm:prSet presAssocID="{9E5BA262-5842-4F5E-8D3C-1AB3D54F735D}" presName="background" presStyleLbl="node0" presStyleIdx="0" presStyleCnt="3"/>
      <dgm:spPr/>
    </dgm:pt>
    <dgm:pt modelId="{79E00D83-3C51-4E72-AEE3-B8437A5E6025}" type="pres">
      <dgm:prSet presAssocID="{9E5BA262-5842-4F5E-8D3C-1AB3D54F735D}" presName="text" presStyleLbl="fgAcc0" presStyleIdx="0" presStyleCnt="3">
        <dgm:presLayoutVars>
          <dgm:chPref val="3"/>
        </dgm:presLayoutVars>
      </dgm:prSet>
      <dgm:spPr/>
    </dgm:pt>
    <dgm:pt modelId="{839D35D6-452A-44E5-AD5C-531F12C0674F}" type="pres">
      <dgm:prSet presAssocID="{9E5BA262-5842-4F5E-8D3C-1AB3D54F735D}" presName="hierChild2" presStyleCnt="0"/>
      <dgm:spPr/>
    </dgm:pt>
    <dgm:pt modelId="{F92A5C8E-CF93-49A0-8998-4BBCF31156FF}" type="pres">
      <dgm:prSet presAssocID="{2926B3CA-F515-42D7-8AF6-1C34B9EA4FB5}" presName="hierRoot1" presStyleCnt="0"/>
      <dgm:spPr/>
    </dgm:pt>
    <dgm:pt modelId="{59060870-E2DE-48C9-9E4E-4E242815B1D8}" type="pres">
      <dgm:prSet presAssocID="{2926B3CA-F515-42D7-8AF6-1C34B9EA4FB5}" presName="composite" presStyleCnt="0"/>
      <dgm:spPr/>
    </dgm:pt>
    <dgm:pt modelId="{615AB026-CBF9-464C-B6F2-F1DC531EA56A}" type="pres">
      <dgm:prSet presAssocID="{2926B3CA-F515-42D7-8AF6-1C34B9EA4FB5}" presName="background" presStyleLbl="node0" presStyleIdx="1" presStyleCnt="3"/>
      <dgm:spPr/>
    </dgm:pt>
    <dgm:pt modelId="{9160C6DA-7897-4CEB-AD18-D0B7026EF854}" type="pres">
      <dgm:prSet presAssocID="{2926B3CA-F515-42D7-8AF6-1C34B9EA4FB5}" presName="text" presStyleLbl="fgAcc0" presStyleIdx="1" presStyleCnt="3">
        <dgm:presLayoutVars>
          <dgm:chPref val="3"/>
        </dgm:presLayoutVars>
      </dgm:prSet>
      <dgm:spPr/>
    </dgm:pt>
    <dgm:pt modelId="{02E56655-FDF1-41FE-B125-BD022C76A184}" type="pres">
      <dgm:prSet presAssocID="{2926B3CA-F515-42D7-8AF6-1C34B9EA4FB5}" presName="hierChild2" presStyleCnt="0"/>
      <dgm:spPr/>
    </dgm:pt>
    <dgm:pt modelId="{557A2E8A-4104-4C4D-BE2E-91005A3E41A5}" type="pres">
      <dgm:prSet presAssocID="{B56EFC94-3139-4D88-BBBE-9A6009FA1C99}" presName="hierRoot1" presStyleCnt="0"/>
      <dgm:spPr/>
    </dgm:pt>
    <dgm:pt modelId="{6041CB5D-F8E0-4178-B3B1-BAF32A48E8C1}" type="pres">
      <dgm:prSet presAssocID="{B56EFC94-3139-4D88-BBBE-9A6009FA1C99}" presName="composite" presStyleCnt="0"/>
      <dgm:spPr/>
    </dgm:pt>
    <dgm:pt modelId="{7EA2F28F-F552-47E2-8AC9-33122ABDDDC0}" type="pres">
      <dgm:prSet presAssocID="{B56EFC94-3139-4D88-BBBE-9A6009FA1C99}" presName="background" presStyleLbl="node0" presStyleIdx="2" presStyleCnt="3"/>
      <dgm:spPr/>
    </dgm:pt>
    <dgm:pt modelId="{0F6808B8-E6BD-4E4D-88EF-67EA03D01878}" type="pres">
      <dgm:prSet presAssocID="{B56EFC94-3139-4D88-BBBE-9A6009FA1C99}" presName="text" presStyleLbl="fgAcc0" presStyleIdx="2" presStyleCnt="3">
        <dgm:presLayoutVars>
          <dgm:chPref val="3"/>
        </dgm:presLayoutVars>
      </dgm:prSet>
      <dgm:spPr/>
    </dgm:pt>
    <dgm:pt modelId="{56F85C16-EC1A-4C57-8C00-B8E34E0EE474}" type="pres">
      <dgm:prSet presAssocID="{B56EFC94-3139-4D88-BBBE-9A6009FA1C99}" presName="hierChild2" presStyleCnt="0"/>
      <dgm:spPr/>
    </dgm:pt>
  </dgm:ptLst>
  <dgm:cxnLst>
    <dgm:cxn modelId="{12102312-E6F2-466F-80DE-AE20A015B9DC}" type="presOf" srcId="{9E5BA262-5842-4F5E-8D3C-1AB3D54F735D}" destId="{79E00D83-3C51-4E72-AEE3-B8437A5E6025}" srcOrd="0" destOrd="0" presId="urn:microsoft.com/office/officeart/2005/8/layout/hierarchy1"/>
    <dgm:cxn modelId="{B6C95417-B9FB-40B4-8630-D41B211A1C53}" srcId="{9D32F023-5EA8-405A-A015-596972530D7C}" destId="{9E5BA262-5842-4F5E-8D3C-1AB3D54F735D}" srcOrd="0" destOrd="0" parTransId="{120F30AC-49DC-4E44-A4C1-60E72C168D0A}" sibTransId="{CD8FE8F8-878E-4A6D-81D4-058484DC51BF}"/>
    <dgm:cxn modelId="{7237B838-D97F-4B67-AAA4-EEF51E8B1B14}" srcId="{9D32F023-5EA8-405A-A015-596972530D7C}" destId="{B56EFC94-3139-4D88-BBBE-9A6009FA1C99}" srcOrd="2" destOrd="0" parTransId="{C5FBEEA6-3451-45BC-9BBF-AE94A9E6F2E8}" sibTransId="{10173BF6-4265-4571-841A-BF7566010C64}"/>
    <dgm:cxn modelId="{85C37E42-1677-48EF-BAD2-58FF0B6BBA77}" type="presOf" srcId="{9D32F023-5EA8-405A-A015-596972530D7C}" destId="{EC293214-11FC-440F-958B-37D5ECF39CA9}" srcOrd="0" destOrd="0" presId="urn:microsoft.com/office/officeart/2005/8/layout/hierarchy1"/>
    <dgm:cxn modelId="{C0001470-6B38-4F4B-AD92-9CF0AD8424B2}" type="presOf" srcId="{B56EFC94-3139-4D88-BBBE-9A6009FA1C99}" destId="{0F6808B8-E6BD-4E4D-88EF-67EA03D01878}" srcOrd="0" destOrd="0" presId="urn:microsoft.com/office/officeart/2005/8/layout/hierarchy1"/>
    <dgm:cxn modelId="{F9C9F094-126D-4BC9-AD62-13AC01C9B074}" type="presOf" srcId="{2926B3CA-F515-42D7-8AF6-1C34B9EA4FB5}" destId="{9160C6DA-7897-4CEB-AD18-D0B7026EF854}" srcOrd="0" destOrd="0" presId="urn:microsoft.com/office/officeart/2005/8/layout/hierarchy1"/>
    <dgm:cxn modelId="{F03376B9-768B-4267-A284-221841FF9F6C}" srcId="{9D32F023-5EA8-405A-A015-596972530D7C}" destId="{2926B3CA-F515-42D7-8AF6-1C34B9EA4FB5}" srcOrd="1" destOrd="0" parTransId="{A992B1A9-18D8-4737-97FA-FBAF21524F3C}" sibTransId="{36A985A2-3573-4843-ADE7-FF1E04880B69}"/>
    <dgm:cxn modelId="{2CCC6C48-1FA6-49A8-B11A-CADC7F179FA9}" type="presParOf" srcId="{EC293214-11FC-440F-958B-37D5ECF39CA9}" destId="{80807DCF-CC2B-4512-B690-B4E280CD3873}" srcOrd="0" destOrd="0" presId="urn:microsoft.com/office/officeart/2005/8/layout/hierarchy1"/>
    <dgm:cxn modelId="{D551C360-9346-4262-8B4B-11AAC6DCE4A7}" type="presParOf" srcId="{80807DCF-CC2B-4512-B690-B4E280CD3873}" destId="{E56E5D96-50FE-4FDD-8AAC-D20B8AF6288D}" srcOrd="0" destOrd="0" presId="urn:microsoft.com/office/officeart/2005/8/layout/hierarchy1"/>
    <dgm:cxn modelId="{F749DC8E-5A87-40AD-B5DD-912D0D009D89}" type="presParOf" srcId="{E56E5D96-50FE-4FDD-8AAC-D20B8AF6288D}" destId="{F18D6AA9-5504-4CDE-928B-C0ABD4781A8B}" srcOrd="0" destOrd="0" presId="urn:microsoft.com/office/officeart/2005/8/layout/hierarchy1"/>
    <dgm:cxn modelId="{8C181D61-2629-4405-8744-246192C79B18}" type="presParOf" srcId="{E56E5D96-50FE-4FDD-8AAC-D20B8AF6288D}" destId="{79E00D83-3C51-4E72-AEE3-B8437A5E6025}" srcOrd="1" destOrd="0" presId="urn:microsoft.com/office/officeart/2005/8/layout/hierarchy1"/>
    <dgm:cxn modelId="{6AFD40A7-278B-4BF5-8019-1318F1E9A3AC}" type="presParOf" srcId="{80807DCF-CC2B-4512-B690-B4E280CD3873}" destId="{839D35D6-452A-44E5-AD5C-531F12C0674F}" srcOrd="1" destOrd="0" presId="urn:microsoft.com/office/officeart/2005/8/layout/hierarchy1"/>
    <dgm:cxn modelId="{BF878CE5-55F4-48DD-9F2C-231996DC491B}" type="presParOf" srcId="{EC293214-11FC-440F-958B-37D5ECF39CA9}" destId="{F92A5C8E-CF93-49A0-8998-4BBCF31156FF}" srcOrd="1" destOrd="0" presId="urn:microsoft.com/office/officeart/2005/8/layout/hierarchy1"/>
    <dgm:cxn modelId="{912951F8-125E-415E-81BF-419E0C900531}" type="presParOf" srcId="{F92A5C8E-CF93-49A0-8998-4BBCF31156FF}" destId="{59060870-E2DE-48C9-9E4E-4E242815B1D8}" srcOrd="0" destOrd="0" presId="urn:microsoft.com/office/officeart/2005/8/layout/hierarchy1"/>
    <dgm:cxn modelId="{2BBB019D-9915-4580-AD18-0469F500ED25}" type="presParOf" srcId="{59060870-E2DE-48C9-9E4E-4E242815B1D8}" destId="{615AB026-CBF9-464C-B6F2-F1DC531EA56A}" srcOrd="0" destOrd="0" presId="urn:microsoft.com/office/officeart/2005/8/layout/hierarchy1"/>
    <dgm:cxn modelId="{1368F5E7-B2F1-49ED-ADE2-67964C384656}" type="presParOf" srcId="{59060870-E2DE-48C9-9E4E-4E242815B1D8}" destId="{9160C6DA-7897-4CEB-AD18-D0B7026EF854}" srcOrd="1" destOrd="0" presId="urn:microsoft.com/office/officeart/2005/8/layout/hierarchy1"/>
    <dgm:cxn modelId="{BCC06AED-F7BC-4145-84AF-B52344E02FA6}" type="presParOf" srcId="{F92A5C8E-CF93-49A0-8998-4BBCF31156FF}" destId="{02E56655-FDF1-41FE-B125-BD022C76A184}" srcOrd="1" destOrd="0" presId="urn:microsoft.com/office/officeart/2005/8/layout/hierarchy1"/>
    <dgm:cxn modelId="{A5AD6C46-E3F3-42A5-9B82-77E5DE8E2A44}" type="presParOf" srcId="{EC293214-11FC-440F-958B-37D5ECF39CA9}" destId="{557A2E8A-4104-4C4D-BE2E-91005A3E41A5}" srcOrd="2" destOrd="0" presId="urn:microsoft.com/office/officeart/2005/8/layout/hierarchy1"/>
    <dgm:cxn modelId="{44CD6510-07A4-4E3F-B1F6-D96E366042BC}" type="presParOf" srcId="{557A2E8A-4104-4C4D-BE2E-91005A3E41A5}" destId="{6041CB5D-F8E0-4178-B3B1-BAF32A48E8C1}" srcOrd="0" destOrd="0" presId="urn:microsoft.com/office/officeart/2005/8/layout/hierarchy1"/>
    <dgm:cxn modelId="{E4C56872-F48D-414F-888B-416423AB2D03}" type="presParOf" srcId="{6041CB5D-F8E0-4178-B3B1-BAF32A48E8C1}" destId="{7EA2F28F-F552-47E2-8AC9-33122ABDDDC0}" srcOrd="0" destOrd="0" presId="urn:microsoft.com/office/officeart/2005/8/layout/hierarchy1"/>
    <dgm:cxn modelId="{374FC471-4C94-41E0-8560-B395EDE3B358}" type="presParOf" srcId="{6041CB5D-F8E0-4178-B3B1-BAF32A48E8C1}" destId="{0F6808B8-E6BD-4E4D-88EF-67EA03D01878}" srcOrd="1" destOrd="0" presId="urn:microsoft.com/office/officeart/2005/8/layout/hierarchy1"/>
    <dgm:cxn modelId="{1C46F172-99A4-4E57-A52B-827E067B25DC}" type="presParOf" srcId="{557A2E8A-4104-4C4D-BE2E-91005A3E41A5}" destId="{56F85C16-EC1A-4C57-8C00-B8E34E0EE4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13FFDE-653F-4743-B789-0C8FACAF0B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7FC5CC-5609-4BBA-8D97-47D51C9CDF4E}">
      <dgm:prSet/>
      <dgm:spPr/>
      <dgm:t>
        <a:bodyPr/>
        <a:lstStyle/>
        <a:p>
          <a:pPr rtl="0"/>
          <a:r>
            <a:rPr lang="fi-FI"/>
            <a:t>Julkinen rahoitus (sis. EU, valtio, kunta)    7,93 milj. €</a:t>
          </a:r>
          <a:endParaRPr lang="en-US"/>
        </a:p>
      </dgm:t>
    </dgm:pt>
    <dgm:pt modelId="{11B121FE-0E53-4726-99BE-72CAF3539714}" type="parTrans" cxnId="{E65F8C7A-0A6C-4755-B154-FBB068DAC23F}">
      <dgm:prSet/>
      <dgm:spPr/>
      <dgm:t>
        <a:bodyPr/>
        <a:lstStyle/>
        <a:p>
          <a:endParaRPr lang="en-US"/>
        </a:p>
      </dgm:t>
    </dgm:pt>
    <dgm:pt modelId="{36D5C5BD-D40D-493B-BFD6-AACF4324642E}" type="sibTrans" cxnId="{E65F8C7A-0A6C-4755-B154-FBB068DAC23F}">
      <dgm:prSet/>
      <dgm:spPr/>
      <dgm:t>
        <a:bodyPr/>
        <a:lstStyle/>
        <a:p>
          <a:endParaRPr lang="en-US"/>
        </a:p>
      </dgm:t>
    </dgm:pt>
    <dgm:pt modelId="{009AC24C-A486-4BAB-A187-866F81E587EB}">
      <dgm:prSet/>
      <dgm:spPr/>
      <dgm:t>
        <a:bodyPr/>
        <a:lstStyle/>
        <a:p>
          <a:pPr rtl="0"/>
          <a:r>
            <a:rPr lang="en-US" b="1" err="1">
              <a:latin typeface="Calibri Light" panose="020F0302020204030204"/>
            </a:rPr>
            <a:t>Hankkeille</a:t>
          </a:r>
          <a:r>
            <a:rPr lang="en-US" b="1">
              <a:latin typeface="Calibri Light" panose="020F0302020204030204"/>
            </a:rPr>
            <a:t> </a:t>
          </a:r>
          <a:r>
            <a:rPr lang="en-US" b="1" err="1">
              <a:latin typeface="Calibri Light" panose="020F0302020204030204"/>
            </a:rPr>
            <a:t>myönnettävä</a:t>
          </a:r>
          <a:r>
            <a:rPr lang="en-US" b="1">
              <a:latin typeface="Calibri Light" panose="020F0302020204030204"/>
            </a:rPr>
            <a:t> </a:t>
          </a:r>
          <a:r>
            <a:rPr lang="en-US" b="1" err="1">
              <a:latin typeface="Calibri Light" panose="020F0302020204030204"/>
            </a:rPr>
            <a:t>rahoitus</a:t>
          </a:r>
          <a:r>
            <a:rPr lang="en-US" b="1">
              <a:latin typeface="Calibri Light" panose="020F0302020204030204"/>
            </a:rPr>
            <a:t> 6,65 </a:t>
          </a:r>
          <a:r>
            <a:rPr lang="en-US" b="1"/>
            <a:t>milj.€</a:t>
          </a:r>
        </a:p>
      </dgm:t>
    </dgm:pt>
    <dgm:pt modelId="{486F4689-7B2F-4859-A593-9E508B056416}" type="parTrans" cxnId="{5268B3C6-8B40-433A-986F-0006821F8B69}">
      <dgm:prSet/>
      <dgm:spPr/>
      <dgm:t>
        <a:bodyPr/>
        <a:lstStyle/>
        <a:p>
          <a:endParaRPr lang="en-US"/>
        </a:p>
      </dgm:t>
    </dgm:pt>
    <dgm:pt modelId="{98A33BD7-4E9F-43D0-AB99-218671AA42C6}" type="sibTrans" cxnId="{5268B3C6-8B40-433A-986F-0006821F8B69}">
      <dgm:prSet/>
      <dgm:spPr/>
      <dgm:t>
        <a:bodyPr/>
        <a:lstStyle/>
        <a:p>
          <a:endParaRPr lang="en-US"/>
        </a:p>
      </dgm:t>
    </dgm:pt>
    <dgm:pt modelId="{C9B8496F-C831-4A55-BE0D-40723DD2BA53}">
      <dgm:prSet/>
      <dgm:spPr/>
      <dgm:t>
        <a:bodyPr/>
        <a:lstStyle/>
        <a:p>
          <a:r>
            <a:rPr lang="fi-FI"/>
            <a:t>Monimuotoiset yhteisöt 60 % / Monimuotoinen talous 40 %</a:t>
          </a:r>
          <a:endParaRPr lang="en-US"/>
        </a:p>
      </dgm:t>
    </dgm:pt>
    <dgm:pt modelId="{2C9698E9-B88B-4319-A06D-A61A9F2C4A83}" type="parTrans" cxnId="{1347A6F9-8C20-41AC-9A66-B3ADC2B1F366}">
      <dgm:prSet/>
      <dgm:spPr/>
      <dgm:t>
        <a:bodyPr/>
        <a:lstStyle/>
        <a:p>
          <a:endParaRPr lang="en-US"/>
        </a:p>
      </dgm:t>
    </dgm:pt>
    <dgm:pt modelId="{8F8CF3A9-CCBF-4DD5-9625-A18AD5528FCC}" type="sibTrans" cxnId="{1347A6F9-8C20-41AC-9A66-B3ADC2B1F366}">
      <dgm:prSet/>
      <dgm:spPr/>
      <dgm:t>
        <a:bodyPr/>
        <a:lstStyle/>
        <a:p>
          <a:endParaRPr lang="en-US"/>
        </a:p>
      </dgm:t>
    </dgm:pt>
    <dgm:pt modelId="{D696CE7D-991D-43B1-A971-CD3AD408C4DE}" type="pres">
      <dgm:prSet presAssocID="{7313FFDE-653F-4743-B789-0C8FACAF0BB8}" presName="linear" presStyleCnt="0">
        <dgm:presLayoutVars>
          <dgm:animLvl val="lvl"/>
          <dgm:resizeHandles val="exact"/>
        </dgm:presLayoutVars>
      </dgm:prSet>
      <dgm:spPr/>
    </dgm:pt>
    <dgm:pt modelId="{3D433369-0EA3-43CE-9EA6-150DB15A40FF}" type="pres">
      <dgm:prSet presAssocID="{3C7FC5CC-5609-4BBA-8D97-47D51C9CDF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0B66C5-C35F-4CD8-959A-ABAF67840D13}" type="pres">
      <dgm:prSet presAssocID="{36D5C5BD-D40D-493B-BFD6-AACF4324642E}" presName="spacer" presStyleCnt="0"/>
      <dgm:spPr/>
    </dgm:pt>
    <dgm:pt modelId="{FA71E67D-F593-44B5-85EC-17482CC5B653}" type="pres">
      <dgm:prSet presAssocID="{009AC24C-A486-4BAB-A187-866F81E587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2976AA-EB76-4149-8556-20ECA67FD1E8}" type="pres">
      <dgm:prSet presAssocID="{98A33BD7-4E9F-43D0-AB99-218671AA42C6}" presName="spacer" presStyleCnt="0"/>
      <dgm:spPr/>
    </dgm:pt>
    <dgm:pt modelId="{AE4D67F8-6444-49C1-B5EF-561A5AC73EE1}" type="pres">
      <dgm:prSet presAssocID="{C9B8496F-C831-4A55-BE0D-40723DD2BA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CC9F262-5724-4EB9-A2BF-1AF7B756C2D3}" type="presOf" srcId="{C9B8496F-C831-4A55-BE0D-40723DD2BA53}" destId="{AE4D67F8-6444-49C1-B5EF-561A5AC73EE1}" srcOrd="0" destOrd="0" presId="urn:microsoft.com/office/officeart/2005/8/layout/vList2"/>
    <dgm:cxn modelId="{ED8F8B4F-E794-46B7-BD73-D70CADB244F5}" type="presOf" srcId="{3C7FC5CC-5609-4BBA-8D97-47D51C9CDF4E}" destId="{3D433369-0EA3-43CE-9EA6-150DB15A40FF}" srcOrd="0" destOrd="0" presId="urn:microsoft.com/office/officeart/2005/8/layout/vList2"/>
    <dgm:cxn modelId="{6FA2EF59-B64F-4959-AF83-3E5ABC1E3106}" type="presOf" srcId="{7313FFDE-653F-4743-B789-0C8FACAF0BB8}" destId="{D696CE7D-991D-43B1-A971-CD3AD408C4DE}" srcOrd="0" destOrd="0" presId="urn:microsoft.com/office/officeart/2005/8/layout/vList2"/>
    <dgm:cxn modelId="{E65F8C7A-0A6C-4755-B154-FBB068DAC23F}" srcId="{7313FFDE-653F-4743-B789-0C8FACAF0BB8}" destId="{3C7FC5CC-5609-4BBA-8D97-47D51C9CDF4E}" srcOrd="0" destOrd="0" parTransId="{11B121FE-0E53-4726-99BE-72CAF3539714}" sibTransId="{36D5C5BD-D40D-493B-BFD6-AACF4324642E}"/>
    <dgm:cxn modelId="{5268B3C6-8B40-433A-986F-0006821F8B69}" srcId="{7313FFDE-653F-4743-B789-0C8FACAF0BB8}" destId="{009AC24C-A486-4BAB-A187-866F81E587EB}" srcOrd="1" destOrd="0" parTransId="{486F4689-7B2F-4859-A593-9E508B056416}" sibTransId="{98A33BD7-4E9F-43D0-AB99-218671AA42C6}"/>
    <dgm:cxn modelId="{F7396BEB-D872-4EAF-BBE5-6469A7FD4CF8}" type="presOf" srcId="{009AC24C-A486-4BAB-A187-866F81E587EB}" destId="{FA71E67D-F593-44B5-85EC-17482CC5B653}" srcOrd="0" destOrd="0" presId="urn:microsoft.com/office/officeart/2005/8/layout/vList2"/>
    <dgm:cxn modelId="{1347A6F9-8C20-41AC-9A66-B3ADC2B1F366}" srcId="{7313FFDE-653F-4743-B789-0C8FACAF0BB8}" destId="{C9B8496F-C831-4A55-BE0D-40723DD2BA53}" srcOrd="2" destOrd="0" parTransId="{2C9698E9-B88B-4319-A06D-A61A9F2C4A83}" sibTransId="{8F8CF3A9-CCBF-4DD5-9625-A18AD5528FCC}"/>
    <dgm:cxn modelId="{24D36208-9EF4-4605-AAD9-031834C9EBFE}" type="presParOf" srcId="{D696CE7D-991D-43B1-A971-CD3AD408C4DE}" destId="{3D433369-0EA3-43CE-9EA6-150DB15A40FF}" srcOrd="0" destOrd="0" presId="urn:microsoft.com/office/officeart/2005/8/layout/vList2"/>
    <dgm:cxn modelId="{FD88D8A2-9141-4E81-AD1F-5F061EBB4E52}" type="presParOf" srcId="{D696CE7D-991D-43B1-A971-CD3AD408C4DE}" destId="{D40B66C5-C35F-4CD8-959A-ABAF67840D13}" srcOrd="1" destOrd="0" presId="urn:microsoft.com/office/officeart/2005/8/layout/vList2"/>
    <dgm:cxn modelId="{6643E306-8CF2-493E-95AE-02A62426C1EF}" type="presParOf" srcId="{D696CE7D-991D-43B1-A971-CD3AD408C4DE}" destId="{FA71E67D-F593-44B5-85EC-17482CC5B653}" srcOrd="2" destOrd="0" presId="urn:microsoft.com/office/officeart/2005/8/layout/vList2"/>
    <dgm:cxn modelId="{8FFD1FF8-284A-40AD-A1A0-0002FBC419CD}" type="presParOf" srcId="{D696CE7D-991D-43B1-A971-CD3AD408C4DE}" destId="{222976AA-EB76-4149-8556-20ECA67FD1E8}" srcOrd="3" destOrd="0" presId="urn:microsoft.com/office/officeart/2005/8/layout/vList2"/>
    <dgm:cxn modelId="{D77C19A6-C813-4FA3-BAE5-9C3122FD85A5}" type="presParOf" srcId="{D696CE7D-991D-43B1-A971-CD3AD408C4DE}" destId="{AE4D67F8-6444-49C1-B5EF-561A5AC73E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51803-E18F-4E48-B2B1-7EB86843E86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98359EA-C8C4-4466-B553-E7172BCF0509}">
      <dgm:prSet phldrT="[Teksti]" phldr="0" custT="1"/>
      <dgm:spPr/>
      <dgm:t>
        <a:bodyPr/>
        <a:lstStyle/>
        <a:p>
          <a:pPr rtl="0"/>
          <a:r>
            <a:rPr lang="fi-FI" sz="1700" b="1">
              <a:latin typeface="Arial Nova Cond"/>
            </a:rPr>
            <a:t> </a:t>
          </a:r>
          <a:r>
            <a:rPr lang="fi-FI" sz="2900" b="1">
              <a:latin typeface="Arial Nova Cond"/>
            </a:rPr>
            <a:t>Yhteydenotto Aisapariin, ohjeet hankkeen valmisteluun</a:t>
          </a:r>
          <a:r>
            <a:rPr lang="fi-FI" sz="1800" b="1">
              <a:latin typeface="Arial Nova Cond"/>
            </a:rPr>
            <a:t>,</a:t>
          </a:r>
        </a:p>
        <a:p>
          <a:pPr rtl="0"/>
          <a:r>
            <a:rPr lang="fi-FI" sz="1800" b="1">
              <a:latin typeface="Arial Nova Cond"/>
            </a:rPr>
            <a:t> käydään läpi tarvittavat liitteet</a:t>
          </a:r>
        </a:p>
      </dgm:t>
    </dgm:pt>
    <dgm:pt modelId="{771DD95C-52E7-4D75-9E7C-E4B7B81DD0F0}" type="parTrans" cxnId="{99997E15-9285-4F2C-9864-8279C9331A42}">
      <dgm:prSet/>
      <dgm:spPr/>
      <dgm:t>
        <a:bodyPr/>
        <a:lstStyle/>
        <a:p>
          <a:endParaRPr lang="fi-FI"/>
        </a:p>
      </dgm:t>
    </dgm:pt>
    <dgm:pt modelId="{13D2ABD6-4806-46B0-8009-B3128354D51D}" type="sibTrans" cxnId="{99997E15-9285-4F2C-9864-8279C9331A42}">
      <dgm:prSet/>
      <dgm:spPr/>
      <dgm:t>
        <a:bodyPr/>
        <a:lstStyle/>
        <a:p>
          <a:endParaRPr lang="fi-FI"/>
        </a:p>
      </dgm:t>
    </dgm:pt>
    <dgm:pt modelId="{633B88DA-C7CF-44C9-8C90-0EA3E63F0B41}">
      <dgm:prSet phldrT="[Teksti]" phldr="0" custT="1"/>
      <dgm:spPr/>
      <dgm:t>
        <a:bodyPr/>
        <a:lstStyle/>
        <a:p>
          <a:pPr rtl="0"/>
          <a:r>
            <a:rPr lang="fi-FI" sz="2900" b="1">
              <a:latin typeface="Arial Nova Cond"/>
            </a:rPr>
            <a:t>Hankkeen jättäminen Hyrrään, liitteineen</a:t>
          </a:r>
        </a:p>
        <a:p>
          <a:pPr rtl="0"/>
          <a:r>
            <a:rPr lang="fi-FI" sz="2000" b="1">
              <a:latin typeface="Arial Nova Cond"/>
            </a:rPr>
            <a:t>(tässä vaiheessa voi halutessaan aloittaa </a:t>
          </a:r>
          <a:r>
            <a:rPr lang="fi-FI" sz="2000" b="1" u="sng">
              <a:latin typeface="Arial Nova Cond"/>
            </a:rPr>
            <a:t>omalla riskillä</a:t>
          </a:r>
          <a:r>
            <a:rPr lang="fi-FI" sz="2000" b="1">
              <a:latin typeface="Arial Nova Cond"/>
            </a:rPr>
            <a:t>)</a:t>
          </a:r>
        </a:p>
      </dgm:t>
    </dgm:pt>
    <dgm:pt modelId="{44E3DC34-E8B8-4FF5-B047-3ED61590C2F1}" type="parTrans" cxnId="{E85D4BD7-DB17-4F9B-BFD4-2A6E68C5805D}">
      <dgm:prSet/>
      <dgm:spPr/>
      <dgm:t>
        <a:bodyPr/>
        <a:lstStyle/>
        <a:p>
          <a:endParaRPr lang="fi-FI"/>
        </a:p>
      </dgm:t>
    </dgm:pt>
    <dgm:pt modelId="{2E0628BC-DC72-42DF-B416-B25DF00A11C1}" type="sibTrans" cxnId="{E85D4BD7-DB17-4F9B-BFD4-2A6E68C5805D}">
      <dgm:prSet/>
      <dgm:spPr/>
      <dgm:t>
        <a:bodyPr/>
        <a:lstStyle/>
        <a:p>
          <a:endParaRPr lang="fi-FI"/>
        </a:p>
      </dgm:t>
    </dgm:pt>
    <dgm:pt modelId="{9F37CCE0-BABD-4B44-868D-F87AD5074555}">
      <dgm:prSet phldrT="[Teksti]" phldr="0" custT="1"/>
      <dgm:spPr/>
      <dgm:t>
        <a:bodyPr/>
        <a:lstStyle/>
        <a:p>
          <a:pPr rtl="0"/>
          <a:r>
            <a:rPr lang="fi-FI" sz="2900" b="1">
              <a:latin typeface="Arial Nova Cond"/>
            </a:rPr>
            <a:t>Aisaparin hallitus  tarkoituksen-mukaisuusharkinta</a:t>
          </a:r>
        </a:p>
      </dgm:t>
    </dgm:pt>
    <dgm:pt modelId="{EF654BA8-9734-4362-B2CF-F72FEB276314}" type="parTrans" cxnId="{ACE472E4-058A-45AA-9C3C-9B7B1B791438}">
      <dgm:prSet/>
      <dgm:spPr/>
      <dgm:t>
        <a:bodyPr/>
        <a:lstStyle/>
        <a:p>
          <a:endParaRPr lang="fi-FI"/>
        </a:p>
      </dgm:t>
    </dgm:pt>
    <dgm:pt modelId="{6F3190E4-2AAC-44CE-A6AD-6F93457D41A1}" type="sibTrans" cxnId="{ACE472E4-058A-45AA-9C3C-9B7B1B791438}">
      <dgm:prSet/>
      <dgm:spPr/>
      <dgm:t>
        <a:bodyPr/>
        <a:lstStyle/>
        <a:p>
          <a:endParaRPr lang="fi-FI"/>
        </a:p>
      </dgm:t>
    </dgm:pt>
    <dgm:pt modelId="{4CAD555D-3148-46C2-B281-F477EAEC94AB}">
      <dgm:prSet phldrT="[Teksti]" phldr="0"/>
      <dgm:spPr/>
      <dgm:t>
        <a:bodyPr/>
        <a:lstStyle/>
        <a:p>
          <a:pPr rtl="0"/>
          <a:r>
            <a:rPr lang="fi-FI" b="1">
              <a:latin typeface="Arial Nova Cond"/>
            </a:rPr>
            <a:t> E-P:n </a:t>
          </a:r>
          <a:r>
            <a:rPr lang="fi-FI" b="1" err="1">
              <a:latin typeface="Arial Nova Cond"/>
            </a:rPr>
            <a:t>ELY:n</a:t>
          </a:r>
          <a:r>
            <a:rPr lang="fi-FI" b="1">
              <a:latin typeface="Arial Nova Cond"/>
            </a:rPr>
            <a:t> käsittely, laillisuustarkastus, lopullinen päätös</a:t>
          </a:r>
        </a:p>
      </dgm:t>
    </dgm:pt>
    <dgm:pt modelId="{60C490BD-B9FE-4518-AD4A-C35D7F004ABD}" type="parTrans" cxnId="{5713AC88-1EDA-4E11-9B8E-EA3CA3648BC1}">
      <dgm:prSet/>
      <dgm:spPr/>
      <dgm:t>
        <a:bodyPr/>
        <a:lstStyle/>
        <a:p>
          <a:endParaRPr lang="fi-FI"/>
        </a:p>
      </dgm:t>
    </dgm:pt>
    <dgm:pt modelId="{1D6ADB48-8D6D-4074-B59D-1C487273EEC9}" type="sibTrans" cxnId="{5713AC88-1EDA-4E11-9B8E-EA3CA3648BC1}">
      <dgm:prSet/>
      <dgm:spPr/>
      <dgm:t>
        <a:bodyPr/>
        <a:lstStyle/>
        <a:p>
          <a:endParaRPr lang="fi-FI"/>
        </a:p>
      </dgm:t>
    </dgm:pt>
    <dgm:pt modelId="{42BBDDC9-BB0A-4171-A4B4-2F702DAD8B0A}">
      <dgm:prSet phldrT="[Teksti]" phldr="0"/>
      <dgm:spPr/>
      <dgm:t>
        <a:bodyPr/>
        <a:lstStyle/>
        <a:p>
          <a:pPr rtl="0"/>
          <a:r>
            <a:rPr lang="fi-FI" b="1">
              <a:latin typeface="Arial Nova Cond"/>
            </a:rPr>
            <a:t> Toteutus, maksatukset ja raportointi</a:t>
          </a:r>
        </a:p>
      </dgm:t>
    </dgm:pt>
    <dgm:pt modelId="{67225F27-D46E-4444-B174-7573D736A492}" type="parTrans" cxnId="{7403FA22-47CE-4119-A962-5FF11435FAF3}">
      <dgm:prSet/>
      <dgm:spPr/>
      <dgm:t>
        <a:bodyPr/>
        <a:lstStyle/>
        <a:p>
          <a:endParaRPr lang="fi-FI"/>
        </a:p>
      </dgm:t>
    </dgm:pt>
    <dgm:pt modelId="{D57F3D61-D9D3-45E0-8936-7331AA6607AD}" type="sibTrans" cxnId="{7403FA22-47CE-4119-A962-5FF11435FAF3}">
      <dgm:prSet/>
      <dgm:spPr/>
      <dgm:t>
        <a:bodyPr/>
        <a:lstStyle/>
        <a:p>
          <a:endParaRPr lang="fi-FI"/>
        </a:p>
      </dgm:t>
    </dgm:pt>
    <dgm:pt modelId="{01FEDDDD-4DB3-44D9-A495-294322EE3E29}" type="pres">
      <dgm:prSet presAssocID="{B1551803-E18F-4E48-B2B1-7EB86843E86F}" presName="diagram" presStyleCnt="0">
        <dgm:presLayoutVars>
          <dgm:dir/>
          <dgm:resizeHandles val="exact"/>
        </dgm:presLayoutVars>
      </dgm:prSet>
      <dgm:spPr/>
    </dgm:pt>
    <dgm:pt modelId="{6D51C9E2-F8A0-4680-AAC1-1F0D5C9B4D13}" type="pres">
      <dgm:prSet presAssocID="{A98359EA-C8C4-4466-B553-E7172BCF0509}" presName="node" presStyleLbl="node1" presStyleIdx="0" presStyleCnt="5" custScaleX="90053" custScaleY="96752">
        <dgm:presLayoutVars>
          <dgm:bulletEnabled val="1"/>
        </dgm:presLayoutVars>
      </dgm:prSet>
      <dgm:spPr/>
    </dgm:pt>
    <dgm:pt modelId="{22997972-D15C-4FFC-AA68-12B9CE407D63}" type="pres">
      <dgm:prSet presAssocID="{13D2ABD6-4806-46B0-8009-B3128354D51D}" presName="sibTrans" presStyleCnt="0"/>
      <dgm:spPr/>
    </dgm:pt>
    <dgm:pt modelId="{E5888F2D-F7B7-429A-8799-9E3D64DB1F2C}" type="pres">
      <dgm:prSet presAssocID="{633B88DA-C7CF-44C9-8C90-0EA3E63F0B41}" presName="node" presStyleLbl="node1" presStyleIdx="1" presStyleCnt="5">
        <dgm:presLayoutVars>
          <dgm:bulletEnabled val="1"/>
        </dgm:presLayoutVars>
      </dgm:prSet>
      <dgm:spPr/>
    </dgm:pt>
    <dgm:pt modelId="{50EF594D-3A12-49BB-9E87-35A501248C09}" type="pres">
      <dgm:prSet presAssocID="{2E0628BC-DC72-42DF-B416-B25DF00A11C1}" presName="sibTrans" presStyleCnt="0"/>
      <dgm:spPr/>
    </dgm:pt>
    <dgm:pt modelId="{3F1EC677-887F-48C6-A28B-54A0524857A4}" type="pres">
      <dgm:prSet presAssocID="{9F37CCE0-BABD-4B44-868D-F87AD5074555}" presName="node" presStyleLbl="node1" presStyleIdx="2" presStyleCnt="5">
        <dgm:presLayoutVars>
          <dgm:bulletEnabled val="1"/>
        </dgm:presLayoutVars>
      </dgm:prSet>
      <dgm:spPr/>
    </dgm:pt>
    <dgm:pt modelId="{F46AA331-FDCF-4F52-809E-AA94CF556AAE}" type="pres">
      <dgm:prSet presAssocID="{6F3190E4-2AAC-44CE-A6AD-6F93457D41A1}" presName="sibTrans" presStyleCnt="0"/>
      <dgm:spPr/>
    </dgm:pt>
    <dgm:pt modelId="{883657D1-6B75-4DDB-9956-81ABEB4EE127}" type="pres">
      <dgm:prSet presAssocID="{4CAD555D-3148-46C2-B281-F477EAEC94AB}" presName="node" presStyleLbl="node1" presStyleIdx="3" presStyleCnt="5">
        <dgm:presLayoutVars>
          <dgm:bulletEnabled val="1"/>
        </dgm:presLayoutVars>
      </dgm:prSet>
      <dgm:spPr/>
    </dgm:pt>
    <dgm:pt modelId="{DE005513-DC8B-4764-BEE7-2AC1286944FF}" type="pres">
      <dgm:prSet presAssocID="{1D6ADB48-8D6D-4074-B59D-1C487273EEC9}" presName="sibTrans" presStyleCnt="0"/>
      <dgm:spPr/>
    </dgm:pt>
    <dgm:pt modelId="{6CF7934D-EDFA-488D-AF75-34253C7DF1E3}" type="pres">
      <dgm:prSet presAssocID="{42BBDDC9-BB0A-4171-A4B4-2F702DAD8B0A}" presName="node" presStyleLbl="node1" presStyleIdx="4" presStyleCnt="5">
        <dgm:presLayoutVars>
          <dgm:bulletEnabled val="1"/>
        </dgm:presLayoutVars>
      </dgm:prSet>
      <dgm:spPr/>
    </dgm:pt>
  </dgm:ptLst>
  <dgm:cxnLst>
    <dgm:cxn modelId="{99997E15-9285-4F2C-9864-8279C9331A42}" srcId="{B1551803-E18F-4E48-B2B1-7EB86843E86F}" destId="{A98359EA-C8C4-4466-B553-E7172BCF0509}" srcOrd="0" destOrd="0" parTransId="{771DD95C-52E7-4D75-9E7C-E4B7B81DD0F0}" sibTransId="{13D2ABD6-4806-46B0-8009-B3128354D51D}"/>
    <dgm:cxn modelId="{7403FA22-47CE-4119-A962-5FF11435FAF3}" srcId="{B1551803-E18F-4E48-B2B1-7EB86843E86F}" destId="{42BBDDC9-BB0A-4171-A4B4-2F702DAD8B0A}" srcOrd="4" destOrd="0" parTransId="{67225F27-D46E-4444-B174-7573D736A492}" sibTransId="{D57F3D61-D9D3-45E0-8936-7331AA6607AD}"/>
    <dgm:cxn modelId="{100BA72F-0902-45FE-A46D-135D8287D4E1}" type="presOf" srcId="{42BBDDC9-BB0A-4171-A4B4-2F702DAD8B0A}" destId="{6CF7934D-EDFA-488D-AF75-34253C7DF1E3}" srcOrd="0" destOrd="0" presId="urn:microsoft.com/office/officeart/2005/8/layout/default"/>
    <dgm:cxn modelId="{4EA70C82-DEE7-4729-AE8D-CE3B6578BBFF}" type="presOf" srcId="{A98359EA-C8C4-4466-B553-E7172BCF0509}" destId="{6D51C9E2-F8A0-4680-AAC1-1F0D5C9B4D13}" srcOrd="0" destOrd="0" presId="urn:microsoft.com/office/officeart/2005/8/layout/default"/>
    <dgm:cxn modelId="{5713AC88-1EDA-4E11-9B8E-EA3CA3648BC1}" srcId="{B1551803-E18F-4E48-B2B1-7EB86843E86F}" destId="{4CAD555D-3148-46C2-B281-F477EAEC94AB}" srcOrd="3" destOrd="0" parTransId="{60C490BD-B9FE-4518-AD4A-C35D7F004ABD}" sibTransId="{1D6ADB48-8D6D-4074-B59D-1C487273EEC9}"/>
    <dgm:cxn modelId="{29091D89-D9F9-45F7-8626-6D97D879B299}" type="presOf" srcId="{9F37CCE0-BABD-4B44-868D-F87AD5074555}" destId="{3F1EC677-887F-48C6-A28B-54A0524857A4}" srcOrd="0" destOrd="0" presId="urn:microsoft.com/office/officeart/2005/8/layout/default"/>
    <dgm:cxn modelId="{D66A658C-32BC-404F-AA77-C7C3D5DBC916}" type="presOf" srcId="{633B88DA-C7CF-44C9-8C90-0EA3E63F0B41}" destId="{E5888F2D-F7B7-429A-8799-9E3D64DB1F2C}" srcOrd="0" destOrd="0" presId="urn:microsoft.com/office/officeart/2005/8/layout/default"/>
    <dgm:cxn modelId="{8ECC8FA9-CC4D-4DEB-82DF-4ECA5B5DA53F}" type="presOf" srcId="{4CAD555D-3148-46C2-B281-F477EAEC94AB}" destId="{883657D1-6B75-4DDB-9956-81ABEB4EE127}" srcOrd="0" destOrd="0" presId="urn:microsoft.com/office/officeart/2005/8/layout/default"/>
    <dgm:cxn modelId="{E85D4BD7-DB17-4F9B-BFD4-2A6E68C5805D}" srcId="{B1551803-E18F-4E48-B2B1-7EB86843E86F}" destId="{633B88DA-C7CF-44C9-8C90-0EA3E63F0B41}" srcOrd="1" destOrd="0" parTransId="{44E3DC34-E8B8-4FF5-B047-3ED61590C2F1}" sibTransId="{2E0628BC-DC72-42DF-B416-B25DF00A11C1}"/>
    <dgm:cxn modelId="{076BB4DD-71B9-43E5-92C8-8BED7910EB6E}" type="presOf" srcId="{B1551803-E18F-4E48-B2B1-7EB86843E86F}" destId="{01FEDDDD-4DB3-44D9-A495-294322EE3E29}" srcOrd="0" destOrd="0" presId="urn:microsoft.com/office/officeart/2005/8/layout/default"/>
    <dgm:cxn modelId="{ACE472E4-058A-45AA-9C3C-9B7B1B791438}" srcId="{B1551803-E18F-4E48-B2B1-7EB86843E86F}" destId="{9F37CCE0-BABD-4B44-868D-F87AD5074555}" srcOrd="2" destOrd="0" parTransId="{EF654BA8-9734-4362-B2CF-F72FEB276314}" sibTransId="{6F3190E4-2AAC-44CE-A6AD-6F93457D41A1}"/>
    <dgm:cxn modelId="{3FCD66CF-BB62-4756-967E-BC78D064FD70}" type="presParOf" srcId="{01FEDDDD-4DB3-44D9-A495-294322EE3E29}" destId="{6D51C9E2-F8A0-4680-AAC1-1F0D5C9B4D13}" srcOrd="0" destOrd="0" presId="urn:microsoft.com/office/officeart/2005/8/layout/default"/>
    <dgm:cxn modelId="{A24D0F82-6DBE-427E-ADC7-0C9A0055F7CC}" type="presParOf" srcId="{01FEDDDD-4DB3-44D9-A495-294322EE3E29}" destId="{22997972-D15C-4FFC-AA68-12B9CE407D63}" srcOrd="1" destOrd="0" presId="urn:microsoft.com/office/officeart/2005/8/layout/default"/>
    <dgm:cxn modelId="{48465A73-0BE3-4D55-90C0-542C45BA136B}" type="presParOf" srcId="{01FEDDDD-4DB3-44D9-A495-294322EE3E29}" destId="{E5888F2D-F7B7-429A-8799-9E3D64DB1F2C}" srcOrd="2" destOrd="0" presId="urn:microsoft.com/office/officeart/2005/8/layout/default"/>
    <dgm:cxn modelId="{F7926316-213C-4FD1-BB4E-EA456F356719}" type="presParOf" srcId="{01FEDDDD-4DB3-44D9-A495-294322EE3E29}" destId="{50EF594D-3A12-49BB-9E87-35A501248C09}" srcOrd="3" destOrd="0" presId="urn:microsoft.com/office/officeart/2005/8/layout/default"/>
    <dgm:cxn modelId="{5A5886CD-2CE6-468F-9580-1642141A198E}" type="presParOf" srcId="{01FEDDDD-4DB3-44D9-A495-294322EE3E29}" destId="{3F1EC677-887F-48C6-A28B-54A0524857A4}" srcOrd="4" destOrd="0" presId="urn:microsoft.com/office/officeart/2005/8/layout/default"/>
    <dgm:cxn modelId="{F7FFCFFE-464B-4BF3-88EE-50E7ED4A7220}" type="presParOf" srcId="{01FEDDDD-4DB3-44D9-A495-294322EE3E29}" destId="{F46AA331-FDCF-4F52-809E-AA94CF556AAE}" srcOrd="5" destOrd="0" presId="urn:microsoft.com/office/officeart/2005/8/layout/default"/>
    <dgm:cxn modelId="{982272FA-1BAF-47D1-9BCF-05E9EF395C90}" type="presParOf" srcId="{01FEDDDD-4DB3-44D9-A495-294322EE3E29}" destId="{883657D1-6B75-4DDB-9956-81ABEB4EE127}" srcOrd="6" destOrd="0" presId="urn:microsoft.com/office/officeart/2005/8/layout/default"/>
    <dgm:cxn modelId="{B3E828F3-9787-470E-B6BC-370642AAD76F}" type="presParOf" srcId="{01FEDDDD-4DB3-44D9-A495-294322EE3E29}" destId="{DE005513-DC8B-4764-BEE7-2AC1286944FF}" srcOrd="7" destOrd="0" presId="urn:microsoft.com/office/officeart/2005/8/layout/default"/>
    <dgm:cxn modelId="{70B53489-1C43-4AC7-B3F8-CFE053DAF9BB}" type="presParOf" srcId="{01FEDDDD-4DB3-44D9-A495-294322EE3E29}" destId="{6CF7934D-EDFA-488D-AF75-34253C7DF1E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A9826-7550-4F55-BBC7-95609837469C}">
      <dsp:nvSpPr>
        <dsp:cNvPr id="0" name=""/>
        <dsp:cNvSpPr/>
      </dsp:nvSpPr>
      <dsp:spPr>
        <a:xfrm>
          <a:off x="0" y="953163"/>
          <a:ext cx="6263640" cy="11130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b="1" kern="1200"/>
            <a:t>Monimuotoiset yhteisöt</a:t>
          </a:r>
          <a:endParaRPr lang="en-US" sz="4500" kern="1200"/>
        </a:p>
      </dsp:txBody>
      <dsp:txXfrm>
        <a:off x="54335" y="1007498"/>
        <a:ext cx="6154970" cy="1004383"/>
      </dsp:txXfrm>
    </dsp:sp>
    <dsp:sp modelId="{255EBEB8-29E8-4F70-9D84-FB02459BA638}">
      <dsp:nvSpPr>
        <dsp:cNvPr id="0" name=""/>
        <dsp:cNvSpPr/>
      </dsp:nvSpPr>
      <dsp:spPr>
        <a:xfrm>
          <a:off x="0" y="2195817"/>
          <a:ext cx="6263640" cy="111305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b="1" kern="1200"/>
            <a:t>Monimuotoinen talous</a:t>
          </a:r>
          <a:endParaRPr lang="en-US" sz="4500" kern="1200"/>
        </a:p>
      </dsp:txBody>
      <dsp:txXfrm>
        <a:off x="54335" y="2250152"/>
        <a:ext cx="6154970" cy="1004383"/>
      </dsp:txXfrm>
    </dsp:sp>
    <dsp:sp modelId="{595A9C57-E020-4922-B278-B18D0C6DF1DE}">
      <dsp:nvSpPr>
        <dsp:cNvPr id="0" name=""/>
        <dsp:cNvSpPr/>
      </dsp:nvSpPr>
      <dsp:spPr>
        <a:xfrm>
          <a:off x="0" y="3438470"/>
          <a:ext cx="6263640" cy="11130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Läpileikkaavat teemat:</a:t>
          </a:r>
          <a:r>
            <a:rPr lang="fi-FI" sz="3100" kern="1200">
              <a:latin typeface="Calibri Light" panose="020F0302020204030204"/>
            </a:rPr>
            <a:t> </a:t>
          </a:r>
          <a:r>
            <a:rPr lang="fi-FI" sz="2400" kern="1200">
              <a:latin typeface="Calibri Light" panose="020F0302020204030204"/>
            </a:rPr>
            <a:t>Älykäs maaseutu, yhteisellä veneellä ja uudet uomat</a:t>
          </a:r>
          <a:endParaRPr lang="en-US" sz="2400" kern="1200"/>
        </a:p>
      </dsp:txBody>
      <dsp:txXfrm>
        <a:off x="54335" y="3492805"/>
        <a:ext cx="6154970" cy="1004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D6AA9-5504-4CDE-928B-C0ABD4781A8B}">
      <dsp:nvSpPr>
        <dsp:cNvPr id="0" name=""/>
        <dsp:cNvSpPr/>
      </dsp:nvSpPr>
      <dsp:spPr>
        <a:xfrm>
          <a:off x="0" y="912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00D83-3C51-4E72-AEE3-B8437A5E6025}">
      <dsp:nvSpPr>
        <dsp:cNvPr id="0" name=""/>
        <dsp:cNvSpPr/>
      </dsp:nvSpPr>
      <dsp:spPr>
        <a:xfrm>
          <a:off x="328612" y="1224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/>
            <a:t>Yhteistyön ja osaamisen puro</a:t>
          </a:r>
          <a:endParaRPr lang="en-US" sz="3500" kern="1200"/>
        </a:p>
      </dsp:txBody>
      <dsp:txXfrm>
        <a:off x="383617" y="1279754"/>
        <a:ext cx="2847502" cy="1768010"/>
      </dsp:txXfrm>
    </dsp:sp>
    <dsp:sp modelId="{615AB026-CBF9-464C-B6F2-F1DC531EA56A}">
      <dsp:nvSpPr>
        <dsp:cNvPr id="0" name=""/>
        <dsp:cNvSpPr/>
      </dsp:nvSpPr>
      <dsp:spPr>
        <a:xfrm>
          <a:off x="3614737" y="912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0C6DA-7897-4CEB-AD18-D0B7026EF854}">
      <dsp:nvSpPr>
        <dsp:cNvPr id="0" name=""/>
        <dsp:cNvSpPr/>
      </dsp:nvSpPr>
      <dsp:spPr>
        <a:xfrm>
          <a:off x="3943350" y="1224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/>
            <a:t>Hyvinvoinnin puro</a:t>
          </a:r>
          <a:endParaRPr lang="en-US" sz="3500" kern="1200"/>
        </a:p>
      </dsp:txBody>
      <dsp:txXfrm>
        <a:off x="3998355" y="1279754"/>
        <a:ext cx="2847502" cy="1768010"/>
      </dsp:txXfrm>
    </dsp:sp>
    <dsp:sp modelId="{7EA2F28F-F552-47E2-8AC9-33122ABDDDC0}">
      <dsp:nvSpPr>
        <dsp:cNvPr id="0" name=""/>
        <dsp:cNvSpPr/>
      </dsp:nvSpPr>
      <dsp:spPr>
        <a:xfrm>
          <a:off x="7229475" y="912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808B8-E6BD-4E4D-88EF-67EA03D01878}">
      <dsp:nvSpPr>
        <dsp:cNvPr id="0" name=""/>
        <dsp:cNvSpPr/>
      </dsp:nvSpPr>
      <dsp:spPr>
        <a:xfrm>
          <a:off x="7558087" y="1224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/>
            <a:t>Kestävien yhteisöjen puro</a:t>
          </a:r>
          <a:endParaRPr lang="en-US" sz="3500" kern="1200"/>
        </a:p>
      </dsp:txBody>
      <dsp:txXfrm>
        <a:off x="7613092" y="1279754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33369-0EA3-43CE-9EA6-150DB15A40FF}">
      <dsp:nvSpPr>
        <dsp:cNvPr id="0" name=""/>
        <dsp:cNvSpPr/>
      </dsp:nvSpPr>
      <dsp:spPr>
        <a:xfrm>
          <a:off x="0" y="437993"/>
          <a:ext cx="6263640" cy="1471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/>
            <a:t>Julkinen rahoitus (sis. EU, valtio, kunta)    7,93 milj. €</a:t>
          </a:r>
          <a:endParaRPr lang="en-US" sz="3700" kern="1200"/>
        </a:p>
      </dsp:txBody>
      <dsp:txXfrm>
        <a:off x="71850" y="509843"/>
        <a:ext cx="6119940" cy="1328160"/>
      </dsp:txXfrm>
    </dsp:sp>
    <dsp:sp modelId="{FA71E67D-F593-44B5-85EC-17482CC5B653}">
      <dsp:nvSpPr>
        <dsp:cNvPr id="0" name=""/>
        <dsp:cNvSpPr/>
      </dsp:nvSpPr>
      <dsp:spPr>
        <a:xfrm>
          <a:off x="0" y="2016413"/>
          <a:ext cx="6263640" cy="14718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err="1">
              <a:latin typeface="Calibri Light" panose="020F0302020204030204"/>
            </a:rPr>
            <a:t>Hankkeille</a:t>
          </a:r>
          <a:r>
            <a:rPr lang="en-US" sz="3700" b="1" kern="1200">
              <a:latin typeface="Calibri Light" panose="020F0302020204030204"/>
            </a:rPr>
            <a:t> </a:t>
          </a:r>
          <a:r>
            <a:rPr lang="en-US" sz="3700" b="1" kern="1200" err="1">
              <a:latin typeface="Calibri Light" panose="020F0302020204030204"/>
            </a:rPr>
            <a:t>myönnettävä</a:t>
          </a:r>
          <a:r>
            <a:rPr lang="en-US" sz="3700" b="1" kern="1200">
              <a:latin typeface="Calibri Light" panose="020F0302020204030204"/>
            </a:rPr>
            <a:t> </a:t>
          </a:r>
          <a:r>
            <a:rPr lang="en-US" sz="3700" b="1" kern="1200" err="1">
              <a:latin typeface="Calibri Light" panose="020F0302020204030204"/>
            </a:rPr>
            <a:t>rahoitus</a:t>
          </a:r>
          <a:r>
            <a:rPr lang="en-US" sz="3700" b="1" kern="1200">
              <a:latin typeface="Calibri Light" panose="020F0302020204030204"/>
            </a:rPr>
            <a:t> 6,65 </a:t>
          </a:r>
          <a:r>
            <a:rPr lang="en-US" sz="3700" b="1" kern="1200"/>
            <a:t>milj.€</a:t>
          </a:r>
        </a:p>
      </dsp:txBody>
      <dsp:txXfrm>
        <a:off x="71850" y="2088263"/>
        <a:ext cx="6119940" cy="1328160"/>
      </dsp:txXfrm>
    </dsp:sp>
    <dsp:sp modelId="{AE4D67F8-6444-49C1-B5EF-561A5AC73EE1}">
      <dsp:nvSpPr>
        <dsp:cNvPr id="0" name=""/>
        <dsp:cNvSpPr/>
      </dsp:nvSpPr>
      <dsp:spPr>
        <a:xfrm>
          <a:off x="0" y="3594834"/>
          <a:ext cx="6263640" cy="14718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/>
            <a:t>Monimuotoiset yhteisöt 60 % / Monimuotoinen talous 40 %</a:t>
          </a:r>
          <a:endParaRPr lang="en-US" sz="3700" kern="1200"/>
        </a:p>
      </dsp:txBody>
      <dsp:txXfrm>
        <a:off x="71850" y="3666684"/>
        <a:ext cx="6119940" cy="1328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1C9E2-F8A0-4680-AAC1-1F0D5C9B4D13}">
      <dsp:nvSpPr>
        <dsp:cNvPr id="0" name=""/>
        <dsp:cNvSpPr/>
      </dsp:nvSpPr>
      <dsp:spPr>
        <a:xfrm>
          <a:off x="4855" y="189689"/>
          <a:ext cx="3497577" cy="225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>
              <a:latin typeface="Arial Nova Cond"/>
            </a:rPr>
            <a:t> </a:t>
          </a:r>
          <a:r>
            <a:rPr lang="fi-FI" sz="2900" b="1" kern="1200">
              <a:latin typeface="Arial Nova Cond"/>
            </a:rPr>
            <a:t>Yhteydenotto Aisapariin, ohjeet hankkeen valmisteluun</a:t>
          </a:r>
          <a:r>
            <a:rPr lang="fi-FI" sz="1800" b="1" kern="1200">
              <a:latin typeface="Arial Nova Cond"/>
            </a:rPr>
            <a:t>,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>
              <a:latin typeface="Arial Nova Cond"/>
            </a:rPr>
            <a:t> käydään läpi tarvittavat liitteet</a:t>
          </a:r>
        </a:p>
      </dsp:txBody>
      <dsp:txXfrm>
        <a:off x="4855" y="189689"/>
        <a:ext cx="3497577" cy="2254656"/>
      </dsp:txXfrm>
    </dsp:sp>
    <dsp:sp modelId="{E5888F2D-F7B7-429A-8799-9E3D64DB1F2C}">
      <dsp:nvSpPr>
        <dsp:cNvPr id="0" name=""/>
        <dsp:cNvSpPr/>
      </dsp:nvSpPr>
      <dsp:spPr>
        <a:xfrm>
          <a:off x="3890823" y="151844"/>
          <a:ext cx="3883909" cy="2330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1" kern="1200">
              <a:latin typeface="Arial Nova Cond"/>
            </a:rPr>
            <a:t>Hankkeen jättäminen Hyrrään, liitteineen</a:t>
          </a:r>
        </a:p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>
              <a:latin typeface="Arial Nova Cond"/>
            </a:rPr>
            <a:t>(tässä vaiheessa voi halutessaan aloittaa </a:t>
          </a:r>
          <a:r>
            <a:rPr lang="fi-FI" sz="2000" b="1" u="sng" kern="1200">
              <a:latin typeface="Arial Nova Cond"/>
            </a:rPr>
            <a:t>omalla riskillä</a:t>
          </a:r>
          <a:r>
            <a:rPr lang="fi-FI" sz="2000" b="1" kern="1200">
              <a:latin typeface="Arial Nova Cond"/>
            </a:rPr>
            <a:t>)</a:t>
          </a:r>
        </a:p>
      </dsp:txBody>
      <dsp:txXfrm>
        <a:off x="3890823" y="151844"/>
        <a:ext cx="3883909" cy="2330345"/>
      </dsp:txXfrm>
    </dsp:sp>
    <dsp:sp modelId="{3F1EC677-887F-48C6-A28B-54A0524857A4}">
      <dsp:nvSpPr>
        <dsp:cNvPr id="0" name=""/>
        <dsp:cNvSpPr/>
      </dsp:nvSpPr>
      <dsp:spPr>
        <a:xfrm>
          <a:off x="8163123" y="151844"/>
          <a:ext cx="3883909" cy="2330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1" kern="1200">
              <a:latin typeface="Arial Nova Cond"/>
            </a:rPr>
            <a:t>Aisaparin hallitus  tarkoituksen-mukaisuusharkinta</a:t>
          </a:r>
        </a:p>
      </dsp:txBody>
      <dsp:txXfrm>
        <a:off x="8163123" y="151844"/>
        <a:ext cx="3883909" cy="2330345"/>
      </dsp:txXfrm>
    </dsp:sp>
    <dsp:sp modelId="{883657D1-6B75-4DDB-9956-81ABEB4EE127}">
      <dsp:nvSpPr>
        <dsp:cNvPr id="0" name=""/>
        <dsp:cNvSpPr/>
      </dsp:nvSpPr>
      <dsp:spPr>
        <a:xfrm>
          <a:off x="1947839" y="2870581"/>
          <a:ext cx="3883909" cy="2330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b="1" kern="1200">
              <a:latin typeface="Arial Nova Cond"/>
            </a:rPr>
            <a:t> E-P:n </a:t>
          </a:r>
          <a:r>
            <a:rPr lang="fi-FI" sz="3000" b="1" kern="1200" err="1">
              <a:latin typeface="Arial Nova Cond"/>
            </a:rPr>
            <a:t>ELY:n</a:t>
          </a:r>
          <a:r>
            <a:rPr lang="fi-FI" sz="3000" b="1" kern="1200">
              <a:latin typeface="Arial Nova Cond"/>
            </a:rPr>
            <a:t> käsittely, laillisuustarkastus, lopullinen päätös</a:t>
          </a:r>
        </a:p>
      </dsp:txBody>
      <dsp:txXfrm>
        <a:off x="1947839" y="2870581"/>
        <a:ext cx="3883909" cy="2330345"/>
      </dsp:txXfrm>
    </dsp:sp>
    <dsp:sp modelId="{6CF7934D-EDFA-488D-AF75-34253C7DF1E3}">
      <dsp:nvSpPr>
        <dsp:cNvPr id="0" name=""/>
        <dsp:cNvSpPr/>
      </dsp:nvSpPr>
      <dsp:spPr>
        <a:xfrm>
          <a:off x="6220139" y="2870581"/>
          <a:ext cx="3883909" cy="2330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b="1" kern="1200">
              <a:latin typeface="Arial Nova Cond"/>
            </a:rPr>
            <a:t> Toteutus, maksatukset ja raportointi</a:t>
          </a:r>
        </a:p>
      </dsp:txBody>
      <dsp:txXfrm>
        <a:off x="6220139" y="2870581"/>
        <a:ext cx="3883909" cy="233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8F847-B54E-45E2-9B20-56C73E9AF312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FD084-1E19-4148-8237-FF43006B2B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3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Aisaparin tavoitteena on, että Aisaparin alue on monipuolinen ja muutosjoustava alue, jossa innostutaan ja innostetaan. </a:t>
            </a:r>
          </a:p>
          <a:p>
            <a:r>
              <a:rPr lang="fi-FI"/>
              <a:t>Ideat ja teot virtaavat, uusia uomia rakennetaan yhteisvoimin.</a:t>
            </a:r>
          </a:p>
          <a:p>
            <a:r>
              <a:rPr lang="fi-FI"/>
              <a:t>Strategian kokoamiseen on osallistunut laaja joukko alueen asukkaita ja asiantuntijoita.</a:t>
            </a:r>
          </a:p>
          <a:p>
            <a:r>
              <a:rPr lang="fi-FI"/>
              <a:t>On tutkittu tulevaisuutta, maakunnan tulevaisuusnäkymiä, kuntien strategioita ja keskusteltu yrittäjien, kyläläisten ja yhdistysaktiivien kanssa. </a:t>
            </a:r>
          </a:p>
          <a:p>
            <a:r>
              <a:rPr lang="fi-FI"/>
              <a:t>Tämä ei ole yksi ratkaisu kaikkiin alueen haasteisiin, tai toiveisiin,  vaan osa alueen kehittämisen kokonaisuutta.</a:t>
            </a:r>
          </a:p>
          <a:p>
            <a:endParaRPr lang="fi-FI"/>
          </a:p>
          <a:p>
            <a:r>
              <a:rPr lang="fi-FI"/>
              <a:t>Strategian teemaksi on valittu vesi. Joet ja järvet ovat tärkeitä osia maisemassa, ne ovat historiallisia kulkuväyliä ja elinkeinon lähteitä</a:t>
            </a:r>
          </a:p>
          <a:p>
            <a:r>
              <a:rPr lang="fi-FI"/>
              <a:t>Sekä myös kotiseudun rakkaita kohteita.</a:t>
            </a:r>
          </a:p>
          <a:p>
            <a:endParaRPr lang="fi-FI"/>
          </a:p>
          <a:p>
            <a:r>
              <a:rPr lang="fi-FI"/>
              <a:t>Meillä on myös maskottina ”Massi </a:t>
            </a:r>
            <a:r>
              <a:rPr lang="fi-FI" err="1"/>
              <a:t>Massiainen</a:t>
            </a:r>
            <a:r>
              <a:rPr lang="fi-FI"/>
              <a:t>”; jonka esikuva on Lappajärvestä löytyvä </a:t>
            </a:r>
            <a:r>
              <a:rPr lang="fi-FI" err="1"/>
              <a:t>jäännemassiainen</a:t>
            </a:r>
            <a:r>
              <a:rPr lang="fi-FI"/>
              <a:t> (</a:t>
            </a:r>
            <a:r>
              <a:rPr lang="fi-FI" err="1"/>
              <a:t>Mysis</a:t>
            </a:r>
            <a:r>
              <a:rPr lang="fi-FI"/>
              <a:t> </a:t>
            </a:r>
            <a:r>
              <a:rPr lang="fi-FI" err="1"/>
              <a:t>Relicta</a:t>
            </a:r>
            <a:r>
              <a:rPr lang="fi-FI"/>
              <a:t>)</a:t>
            </a:r>
          </a:p>
          <a:p>
            <a:r>
              <a:rPr lang="fi-FI"/>
              <a:t>Pieni äyriäinen, josta harva on kuullut, mutta jolla on mielenkiintoinen elämäntarina.</a:t>
            </a:r>
          </a:p>
          <a:p>
            <a:r>
              <a:rPr lang="fi-FI"/>
              <a:t>Leader-toiminnassa etsimme tällaisia piilotettuja helmiä, joista jalostetaan alueelle elinvoimaa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16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775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941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75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404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9876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0842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304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624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3377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5286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837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27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Alueen kehittämistarpeista on johdettu painopisteet eli virrat ja tavoitteet eli purot.</a:t>
            </a:r>
          </a:p>
          <a:p>
            <a:r>
              <a:rPr lang="fi-FI"/>
              <a:t>Strategian painopisteet on valittu siten, että niitä voidaan Leader-toiminnalla edistää ja lisäksi on tiedossa</a:t>
            </a:r>
          </a:p>
          <a:p>
            <a:r>
              <a:rPr lang="fi-FI"/>
              <a:t>Että alueella on riittävästi toimijoita niiden toteuttamiseen.</a:t>
            </a:r>
          </a:p>
          <a:p>
            <a:endParaRPr lang="fi-FI"/>
          </a:p>
          <a:p>
            <a:r>
              <a:rPr lang="fi-FI"/>
              <a:t>Painopisteitä ovat siis monimuotoiset yhteisöt eli monimuotoisten yhteisöjen virta</a:t>
            </a:r>
          </a:p>
          <a:p>
            <a:r>
              <a:rPr lang="fi-FI"/>
              <a:t>Sekä</a:t>
            </a:r>
          </a:p>
          <a:p>
            <a:r>
              <a:rPr lang="fi-FI"/>
              <a:t>Monimuotoinen talous eli monimuotoisen talouden virta</a:t>
            </a:r>
          </a:p>
          <a:p>
            <a:endParaRPr lang="fi-FI"/>
          </a:p>
          <a:p>
            <a:r>
              <a:rPr lang="fi-FI"/>
              <a:t>Läpileikkaavina teemoina</a:t>
            </a:r>
          </a:p>
          <a:p>
            <a:r>
              <a:rPr lang="fi-FI"/>
              <a:t>Älykäs maaseutu eli tieto, osaaminen, digitaalisuus, palvelumuotoilu, ilmasto ja ympäristö</a:t>
            </a:r>
          </a:p>
          <a:p>
            <a:r>
              <a:rPr lang="fi-FI"/>
              <a:t>Yhteisellä veneellä, joka tarkoittaa me-henkeä, yhteistyötä, yhdenvertaisuutta ja osallisuutta</a:t>
            </a:r>
          </a:p>
          <a:p>
            <a:r>
              <a:rPr lang="fi-FI"/>
              <a:t>Uudet uomat, joka kannustaa innovaatioihin, muutosjoustavuuteen, liiketoiminnan kehittämiseen, uusiin avauksiin sekä uusiin toimijoihin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96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/>
              <a:t>Yhteistyön ja osaamisen puro</a:t>
            </a:r>
          </a:p>
          <a:p>
            <a:r>
              <a:rPr lang="fi-FI"/>
              <a:t>Yhteisöjen toiminta vastaa ihmisten tarpeisiin</a:t>
            </a:r>
          </a:p>
          <a:p>
            <a:r>
              <a:rPr lang="fi-FI"/>
              <a:t>Vuorovaikutus ja osallisuus parantuu viestinnällä</a:t>
            </a:r>
          </a:p>
          <a:p>
            <a:r>
              <a:rPr lang="fi-FI"/>
              <a:t>Kansainvälinen yhteistyö antaa virikkeitä</a:t>
            </a:r>
          </a:p>
          <a:p>
            <a:r>
              <a:rPr lang="fi-FI"/>
              <a:t>Digitaalinen infra ja alustat tuovat toimintaa ja palveluja ihmisten lähelle</a:t>
            </a:r>
          </a:p>
          <a:p>
            <a:endParaRPr lang="fi-FI"/>
          </a:p>
          <a:p>
            <a:r>
              <a:rPr lang="fi-FI" b="1"/>
              <a:t>Hyvinvoinnin puro</a:t>
            </a:r>
          </a:p>
          <a:p>
            <a:r>
              <a:rPr lang="fi-FI"/>
              <a:t>Saavutettava turvallinen ympäristö parantaa asukkaiden toimintamahdollisuuksia ja edistää terveyttä.</a:t>
            </a:r>
          </a:p>
          <a:p>
            <a:r>
              <a:rPr lang="fi-FI"/>
              <a:t>Tämä tarkoittaa sekä fyysistä että sosiaalista ympäristöä. </a:t>
            </a:r>
          </a:p>
          <a:p>
            <a:r>
              <a:rPr lang="fi-FI"/>
              <a:t>Yhdenvertaisuuden edistäminen parantaa kaikkien hyvinvointia</a:t>
            </a:r>
          </a:p>
          <a:p>
            <a:endParaRPr lang="fi-FI"/>
          </a:p>
          <a:p>
            <a:r>
              <a:rPr lang="fi-FI" b="1"/>
              <a:t>Kestävien yhteisöjen puro</a:t>
            </a:r>
          </a:p>
          <a:p>
            <a:r>
              <a:rPr lang="fi-FI"/>
              <a:t>Ilmastonmuutoksen uhkia voidaan kartoittaa ja varautua niihin kestävästi, kun mietitään paikallisia ratkaisuja</a:t>
            </a:r>
          </a:p>
          <a:p>
            <a:r>
              <a:rPr lang="fi-FI"/>
              <a:t>Yhteisöjen muutosjoustavuus ja resurssitehokkuus mahdollistaa asukkaiden ekologisen elämäntavan</a:t>
            </a:r>
          </a:p>
          <a:p>
            <a:r>
              <a:rPr lang="fi-FI"/>
              <a:t>On tärkeää, että luonnon monimuotoisuudesta, vesistöistä ja geologian kannalta tärkeistä kohteista pidetään huolta.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82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Niin Aisaparin kuin muidenkin Suomen Leader-ryhmien strategiat ovat </a:t>
            </a:r>
            <a:r>
              <a:rPr lang="fi-FI" err="1"/>
              <a:t>arvoitavana</a:t>
            </a:r>
            <a:r>
              <a:rPr lang="fi-FI"/>
              <a:t> Maa- ja metsätalousministeriössä.</a:t>
            </a:r>
          </a:p>
          <a:p>
            <a:r>
              <a:rPr lang="fi-FI"/>
              <a:t>Päätökset  saadaan vuoden vaihteeseen mennessä. </a:t>
            </a:r>
          </a:p>
          <a:p>
            <a:endParaRPr lang="fi-FI"/>
          </a:p>
          <a:p>
            <a:r>
              <a:rPr lang="fi-FI"/>
              <a:t>Aisapari on hakenut strategian toteuttamiseen 10 milj. € julkista rahoitusta.</a:t>
            </a:r>
          </a:p>
          <a:p>
            <a:r>
              <a:rPr lang="fi-FI"/>
              <a:t>Lisäksi tavoitteena on kerätä 35 % yksityinen paikallinen rahoitus, silloin kokonaisrahoitus olisi n. 14,6 milj. €</a:t>
            </a:r>
          </a:p>
          <a:p>
            <a:endParaRPr lang="fi-FI"/>
          </a:p>
          <a:p>
            <a:r>
              <a:rPr lang="fi-FI"/>
              <a:t>Rahoitus suunniteltu alustavasti jakautuvan siten, että monimuotoisiin yhteisöihin kohdistuisi 60 % julkisesta rahoituksesta</a:t>
            </a:r>
          </a:p>
          <a:p>
            <a:r>
              <a:rPr lang="fi-FI"/>
              <a:t>Ja monimuotoiseen talouteen 40 %.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24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Tässä kehittämishankekokonaisuudet</a:t>
            </a:r>
          </a:p>
          <a:p>
            <a:endParaRPr lang="fi-FI"/>
          </a:p>
          <a:p>
            <a:r>
              <a:rPr lang="fi-FI"/>
              <a:t>ELY:n kanssa työn jako siten, että ELY-keskus rahoittaa kehittämishankkeissa maakunnallisia hankkeita ja Aisapari paikallisia, alueiden välisiä ja kansainvälisiä hankkeita.</a:t>
            </a:r>
          </a:p>
          <a:p>
            <a:endParaRPr lang="fi-FI"/>
          </a:p>
          <a:p>
            <a:r>
              <a:rPr lang="fi-FI"/>
              <a:t>Yleishyödyllisissä investoinneissa Aisapari voi rahoittaa max 180.000 e hankkeita, todennäköisesti hankkeiden kokoa rajoitetaan vieläkin pienemmäksi,</a:t>
            </a:r>
          </a:p>
          <a:p>
            <a:r>
              <a:rPr lang="fi-FI"/>
              <a:t>Mutta siitä päätöksiä </a:t>
            </a:r>
            <a:r>
              <a:rPr lang="fi-FI" err="1"/>
              <a:t>vileä</a:t>
            </a:r>
            <a:r>
              <a:rPr lang="fi-FI"/>
              <a:t> syksyn aikana. </a:t>
            </a:r>
          </a:p>
          <a:p>
            <a:r>
              <a:rPr lang="fi-FI"/>
              <a:t>ELY-keskus rahoittaa laajakaistainvestoinnit.</a:t>
            </a:r>
          </a:p>
          <a:p>
            <a:endParaRPr lang="fi-FI"/>
          </a:p>
          <a:p>
            <a:r>
              <a:rPr lang="fi-FI"/>
              <a:t>Lisäksi Aisapari voi jatkossa rahoittaa entistä pienempiä kehittämis- ja yleishyödyllisiä investointeja.</a:t>
            </a:r>
          </a:p>
          <a:p>
            <a:r>
              <a:rPr lang="fi-FI"/>
              <a:t>Puhutaan pienhankkeista, joiden koko voisi alkaa jopa 1000 eurosta ylöspäin.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089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19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67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FD084-1E19-4148-8237-FF43006B2B1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58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0D2D1C3-DE88-EF4B-7000-34F7EB48C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EF97652C-1755-9C01-474E-20ACFC9C5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66" r="2766" b="54967"/>
          <a:stretch/>
        </p:blipFill>
        <p:spPr>
          <a:xfrm flipH="1">
            <a:off x="-3" y="1"/>
            <a:ext cx="12192001" cy="68580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12E4BB8-8270-75A3-0999-6FB9791261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63950" y="5204918"/>
            <a:ext cx="27874249" cy="150114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3C64BF4-BE18-61CB-491F-8A998A498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0127" y="5296721"/>
            <a:ext cx="2126673" cy="1870685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6685935-9F14-1209-89A5-982CF8E5B89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04805" y="5094375"/>
            <a:ext cx="2834986" cy="209381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5F8C07A0-A21E-EBC0-DCBC-17DDF07F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0929861D-586A-3BA2-F93D-00E3270B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66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9052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1BE400C-1468-57CA-D9FD-57423B7F92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32" t="-12827" r="9636" b="50000"/>
          <a:stretch/>
        </p:blipFill>
        <p:spPr>
          <a:xfrm>
            <a:off x="0" y="4898574"/>
            <a:ext cx="12192000" cy="195942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1C33873-D07B-9ECE-630E-BB4565D8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080F59-0CC0-DF06-9B7F-E940938A1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506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89E461F-C99C-B0A4-8F90-91DC4E1D3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0" y="5453148"/>
            <a:ext cx="12449908" cy="24758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36ABE03-0B88-CD3E-CDF4-2AC6C1352F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580292" y="5236027"/>
            <a:ext cx="1337418" cy="13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8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945E32C-5B26-2894-3FD0-39713EB021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82" b="22349"/>
          <a:stretch/>
        </p:blipFill>
        <p:spPr>
          <a:xfrm>
            <a:off x="4739951" y="4692259"/>
            <a:ext cx="7452049" cy="218440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748004F-A197-7643-97E3-761DB5BE1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-128954" y="209345"/>
            <a:ext cx="12449908" cy="247582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D9D9FF13-8176-DDB6-2B00-45AD97EB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E4D7DFD-2A91-95BC-800B-3EBA6E6CB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66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790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23B90FD-37B4-9E72-AE72-408518246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06" t="2152" r="13837" b="56314"/>
          <a:stretch/>
        </p:blipFill>
        <p:spPr>
          <a:xfrm>
            <a:off x="-1" y="5500536"/>
            <a:ext cx="12192001" cy="135746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4CE555C-C790-269E-B0D6-59592F8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21932-A6E2-1286-0F5E-143C61534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5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8B30CA-2BF4-CB66-42E0-62FF26BF2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5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2877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2D2B1805-D891-62E4-E693-515CCFD2D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064" r="13983" b="16444"/>
          <a:stretch/>
        </p:blipFill>
        <p:spPr>
          <a:xfrm>
            <a:off x="-1" y="247893"/>
            <a:ext cx="12192001" cy="661010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A67472E-5BD9-6F0D-3927-E373748FDD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4638" y="4449275"/>
            <a:ext cx="3606800" cy="33147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9548877-7C89-1FFF-EEC4-CDF5C29439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89438" y="4654550"/>
            <a:ext cx="3784600" cy="33147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450721-A0E3-2BD0-064E-7431924D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AC221F-6398-2920-4CD1-65A59192C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623698-D11A-76B2-66BE-1B11ADDE1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6717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0E766D5-0E02-6790-DC80-7D79A648B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BD81F6D-C7BA-CEE6-D4D1-420760C49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6717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9570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DF3F225-75D0-6C22-9F8D-8FFB05AB4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064" r="13983" b="16444"/>
          <a:stretch/>
        </p:blipFill>
        <p:spPr>
          <a:xfrm>
            <a:off x="-1" y="247893"/>
            <a:ext cx="12192001" cy="661010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60160D6-7B52-6975-9B57-619FA615A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406" t="2152" r="13837" b="56314"/>
          <a:stretch/>
        </p:blipFill>
        <p:spPr>
          <a:xfrm>
            <a:off x="-1" y="5500536"/>
            <a:ext cx="12192001" cy="135746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0C1948C-24E5-8F47-E820-8289D797AB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1059" y="5200183"/>
            <a:ext cx="1164609" cy="142493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B81142E-33D2-47C7-1F20-50EB96EBFC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249" y="-159508"/>
            <a:ext cx="1279979" cy="135312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0A51B2-C0E4-C0B1-F3B3-CEECFE51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70" y="365125"/>
            <a:ext cx="10455729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98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855278D-5761-0CAD-07B3-8FC7D4364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28955" y="5254367"/>
            <a:ext cx="12449908" cy="24758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87530C0-E504-3023-1AD1-85C30EE49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847" r="13066" b="39855"/>
          <a:stretch/>
        </p:blipFill>
        <p:spPr>
          <a:xfrm>
            <a:off x="-1" y="4469638"/>
            <a:ext cx="12192001" cy="238836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C32808D-0B96-8A98-DFB7-B42846137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28954" y="209345"/>
            <a:ext cx="12449908" cy="24758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01F2D98B-28F9-D5C9-964A-3B7B1932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97D5EC5-019C-1D88-F9C9-076EBDFF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66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2330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1BBD288-9771-4B20-B846-6C1FF112C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93" r="7467" b="42140"/>
          <a:stretch/>
        </p:blipFill>
        <p:spPr>
          <a:xfrm>
            <a:off x="-1" y="4968102"/>
            <a:ext cx="12192001" cy="18898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D59A9CA-9304-EB7D-0E0F-5B7DBB2B3F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-128954" y="209345"/>
            <a:ext cx="12449908" cy="247582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2ACAB71D-B29D-E755-EB74-A74E94BF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6320EC8C-64F7-1722-5666-73875C26A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66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741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3830C12-C4AD-2745-34CA-2B3B25343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064" r="13983" b="16444"/>
          <a:stretch/>
        </p:blipFill>
        <p:spPr>
          <a:xfrm>
            <a:off x="-1" y="247893"/>
            <a:ext cx="12192001" cy="661010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E61D968-D060-3097-9C87-4739CD0CF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44" r="9653" b="43247"/>
          <a:stretch/>
        </p:blipFill>
        <p:spPr>
          <a:xfrm>
            <a:off x="1" y="4458061"/>
            <a:ext cx="12192000" cy="2399939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3511DF47-5E54-F288-1F4C-703952B6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12C63A3-93A8-13E2-1E69-D660EC845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66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224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51CA535-9B3F-B551-E6B2-4C0FA722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4AB781-E4F8-A122-EAE5-AD95B1E13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D8B458-2E10-93C9-57B1-211B58BC9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849C7-1085-8845-AB50-0C6818990D4F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68EC3F-DB82-9173-E1AB-9EC1034D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0C67E5-C078-D731-5796-4CC285D17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2E3EA-4D08-384E-B18E-0BEDAA94E1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15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Zilla Slab" pitchFamily="2" charset="77"/>
          <a:ea typeface="Zilla Slab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ervi.niemi-huhdanpaa@aisapari.ne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nc@aisapari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97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A47F32-8582-EF27-1246-54BEA4AD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Yleishyödylliset kehittämishankkeet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1F977D-97D0-E09B-ACA2-59953A864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096"/>
            <a:ext cx="10515600" cy="337089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>
                <a:latin typeface="Red Hat Display"/>
              </a:rPr>
              <a:t>Hankkeen koko 8.000 - 100.000 €</a:t>
            </a:r>
          </a:p>
          <a:p>
            <a:r>
              <a:rPr lang="fi-FI" dirty="0">
                <a:latin typeface="Red Hat Display"/>
              </a:rPr>
              <a:t>Tuki 90 %</a:t>
            </a:r>
          </a:p>
          <a:p>
            <a:endParaRPr lang="fi-FI" dirty="0"/>
          </a:p>
          <a:p>
            <a:r>
              <a:rPr lang="fi-FI" dirty="0">
                <a:latin typeface="Red Hat Display"/>
              </a:rPr>
              <a:t>Voidaan toteuttaa myös pienhankkeina </a:t>
            </a:r>
          </a:p>
          <a:p>
            <a:r>
              <a:rPr lang="fi-FI" dirty="0">
                <a:latin typeface="Red Hat Display"/>
              </a:rPr>
              <a:t>Hankkeen koko 2.000 - 8.000 € (aina kertakorvaus)</a:t>
            </a:r>
          </a:p>
          <a:p>
            <a:r>
              <a:rPr lang="fi-FI" dirty="0">
                <a:latin typeface="Red Hat Display"/>
              </a:rPr>
              <a:t>Kertakorvaus = hankkeen</a:t>
            </a:r>
            <a:r>
              <a:rPr lang="fi-FI" b="1" dirty="0">
                <a:latin typeface="Red Hat Display"/>
              </a:rPr>
              <a:t> sisältöä ei voi muuttaa,</a:t>
            </a:r>
            <a:r>
              <a:rPr lang="fi-FI" dirty="0">
                <a:latin typeface="Red Hat Display"/>
              </a:rPr>
              <a:t> ainoastaan toteutusaikaa, maksatukseen esim. raportti  ei enää pääkirjoja, tiliotteita &amp; maksutositteita</a:t>
            </a:r>
          </a:p>
          <a:p>
            <a:r>
              <a:rPr lang="fi-FI" dirty="0">
                <a:latin typeface="Red Hat Display"/>
              </a:rPr>
              <a:t>Tuki 90 %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486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DFE0B-2FE9-E008-BA2F-24869978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Alueiden väliset / kansainväliset hankkeet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16D01F-D121-57EF-F87F-F1027DED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Red Hat Display"/>
              </a:rPr>
              <a:t>Hankkeita voi toteuttaa useamman </a:t>
            </a:r>
            <a:r>
              <a:rPr lang="fi-FI" err="1">
                <a:latin typeface="Red Hat Display"/>
              </a:rPr>
              <a:t>Leader</a:t>
            </a:r>
            <a:r>
              <a:rPr lang="fi-FI">
                <a:latin typeface="Red Hat Display"/>
              </a:rPr>
              <a:t>-ryhmän alueella</a:t>
            </a:r>
            <a:endParaRPr lang="fi-FI"/>
          </a:p>
          <a:p>
            <a:r>
              <a:rPr lang="fi-FI">
                <a:latin typeface="Red Hat Display"/>
              </a:rPr>
              <a:t>Jokaiselle rahoittavalle Leader-ryhmälle oma hakemus, joka käsitellään erikseen ryhmissä (yhdistetään Hyrrässä)</a:t>
            </a:r>
          </a:p>
          <a:p>
            <a:r>
              <a:rPr lang="fi-FI">
                <a:latin typeface="Red Hat Display"/>
              </a:rPr>
              <a:t>Myös kansainvälisiä hankkeita, Leader-ryhmiä Euroopassa yli 2.000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76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836884-207D-AB4B-DD8E-074D159D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Koulutus ja tiedonvälitys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031FC0-5F29-F72B-A6CC-DD7846DA3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>
                <a:latin typeface="Red Hat Display"/>
              </a:rPr>
              <a:t>Koulutus ei kohdistu tietylle toimialalle tai toimijajoukolle, tuki 90 %</a:t>
            </a:r>
          </a:p>
          <a:p>
            <a:r>
              <a:rPr lang="fi-FI">
                <a:latin typeface="Red Hat Display"/>
              </a:rPr>
              <a:t>Tiedonvälityshanke, tuki 90 %</a:t>
            </a:r>
          </a:p>
          <a:p>
            <a:r>
              <a:rPr lang="fi-FI">
                <a:latin typeface="Red Hat Display"/>
              </a:rPr>
              <a:t>Hankkeen koko 8.000 - 100.000 €</a:t>
            </a:r>
          </a:p>
          <a:p>
            <a:pPr marL="0" indent="0">
              <a:buNone/>
            </a:pPr>
            <a:endParaRPr lang="fi-FI">
              <a:latin typeface="Red Hat Display"/>
            </a:endParaRPr>
          </a:p>
          <a:p>
            <a:r>
              <a:rPr lang="fi-FI">
                <a:latin typeface="Red Hat Display"/>
              </a:rPr>
              <a:t>Selvitykset ja suunnitelmat, tuki 90 %</a:t>
            </a:r>
          </a:p>
          <a:p>
            <a:r>
              <a:rPr lang="fi-FI">
                <a:latin typeface="Red Hat Display"/>
              </a:rPr>
              <a:t>Hankkeen koko 8.000 - 30.000 €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056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843E2F-99B0-36D2-E1AE-42F23779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Yleishyödylliset investointihankkeet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4BEC69-07C7-D0E0-7EA5-D9ADC5C44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Red Hat Display"/>
              </a:rPr>
              <a:t>Rakennuksen hankkiminen, rakennuksen, rakennelman tai rakenteen rakentaminen, korjaaminen tai laajentaminen</a:t>
            </a:r>
          </a:p>
          <a:p>
            <a:r>
              <a:rPr lang="fi-FI" dirty="0">
                <a:latin typeface="Red Hat Display"/>
              </a:rPr>
              <a:t>Kiinteistöosakeyhtiön osakkeet</a:t>
            </a:r>
          </a:p>
          <a:p>
            <a:r>
              <a:rPr lang="fi-FI" dirty="0">
                <a:latin typeface="Red Hat Display"/>
              </a:rPr>
              <a:t>Koneet, laitteet, kalusto, välineet jne. (myös käytetyt)</a:t>
            </a:r>
          </a:p>
          <a:p>
            <a:r>
              <a:rPr lang="fi-FI" dirty="0">
                <a:latin typeface="Red Hat Display"/>
              </a:rPr>
              <a:t>Sähkö-, lämpö-, vesi-, viemäri- ja tietoliikenneliittymät hyväksytään toimenpiteen osana</a:t>
            </a:r>
          </a:p>
        </p:txBody>
      </p:sp>
    </p:spTree>
    <p:extLst>
      <p:ext uri="{BB962C8B-B14F-4D97-AF65-F5344CB8AC3E}">
        <p14:creationId xmlns:p14="http://schemas.microsoft.com/office/powerpoint/2010/main" val="3362795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3BD11D-969B-6669-E534-CEC3D33D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Yleishyödylliset investointihankkeet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E53565-3D0E-A441-223C-EC76C399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>
                <a:latin typeface="Red Hat Display"/>
              </a:rPr>
              <a:t>Turvallisuutta ja varautumista edistävät investoinnit</a:t>
            </a:r>
          </a:p>
          <a:p>
            <a:r>
              <a:rPr lang="fi-FI">
                <a:latin typeface="Red Hat Display"/>
              </a:rPr>
              <a:t>Investoinnit palvelukokeiluihin</a:t>
            </a:r>
          </a:p>
          <a:p>
            <a:r>
              <a:rPr lang="fi-FI">
                <a:latin typeface="Red Hat Display"/>
              </a:rPr>
              <a:t>Kulttuuri-, liikunta- ja vapaa-ajanpalvelut</a:t>
            </a:r>
          </a:p>
          <a:p>
            <a:r>
              <a:rPr lang="fi-FI">
                <a:latin typeface="Red Hat Display"/>
              </a:rPr>
              <a:t>Nuorten palveluja parantavat investoinnit</a:t>
            </a:r>
          </a:p>
          <a:p>
            <a:r>
              <a:rPr lang="fi-FI">
                <a:latin typeface="Red Hat Display"/>
              </a:rPr>
              <a:t>Digitalisaation hyödyntäminen yhteiskäytössä olevissa tiloissa</a:t>
            </a:r>
          </a:p>
          <a:p>
            <a:r>
              <a:rPr lang="fi-FI">
                <a:latin typeface="Red Hat Display"/>
              </a:rPr>
              <a:t>Älykkäiden kylien hankkeen suunnitelmaan liittyvät investoinnit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234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3BD11D-969B-6669-E534-CEC3D33D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Yleishyödylliset investointihankkeet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E53565-3D0E-A441-223C-EC76C399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Red Hat Display"/>
              </a:rPr>
              <a:t>Yleishyödylliset ympäristö ja ilmastoinvestoinnit</a:t>
            </a:r>
          </a:p>
          <a:p>
            <a:endParaRPr lang="fi-FI"/>
          </a:p>
          <a:p>
            <a:r>
              <a:rPr lang="fi-FI">
                <a:latin typeface="Red Hat Display"/>
              </a:rPr>
              <a:t>Pienimuotoiset vesihuollon digitalisaatiota, energia- ja resurssitehokkuutta sekä turvallisuutta lisäävät investoinnit, hakijoina vesiosuuskunnat tai vastaavat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964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843E2F-99B0-36D2-E1AE-42F23779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Yleishyödylliset investointihankkeet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4BEC69-07C7-D0E0-7EA5-D9ADC5C44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 dirty="0">
                <a:latin typeface="Red Hat Display"/>
              </a:rPr>
              <a:t>Hankkeen koko 8.000 - 100.000 €</a:t>
            </a:r>
            <a:endParaRPr lang="fi-FI" dirty="0"/>
          </a:p>
          <a:p>
            <a:r>
              <a:rPr lang="fi-FI" dirty="0">
                <a:latin typeface="Red Hat Display"/>
              </a:rPr>
              <a:t>Tuki 65 %</a:t>
            </a:r>
          </a:p>
          <a:p>
            <a:endParaRPr lang="fi-FI" dirty="0"/>
          </a:p>
          <a:p>
            <a:r>
              <a:rPr lang="fi-FI" dirty="0">
                <a:latin typeface="Red Hat Display"/>
              </a:rPr>
              <a:t>Voidaan toteuttaa myös pienhankkeita </a:t>
            </a:r>
          </a:p>
          <a:p>
            <a:r>
              <a:rPr lang="fi-FI" dirty="0">
                <a:latin typeface="Red Hat Display"/>
              </a:rPr>
              <a:t>Hankkeen koko 2.000 - 8.000 € (aina kertakorvaus)</a:t>
            </a:r>
            <a:endParaRPr lang="en-US" dirty="0">
              <a:latin typeface="Red Hat Display"/>
            </a:endParaRPr>
          </a:p>
          <a:p>
            <a:r>
              <a:rPr lang="fi-FI" dirty="0">
                <a:latin typeface="Red Hat Display"/>
              </a:rPr>
              <a:t>Kertakorvaus = hankeen </a:t>
            </a:r>
            <a:r>
              <a:rPr lang="fi-FI" b="1" dirty="0">
                <a:latin typeface="Red Hat Display"/>
              </a:rPr>
              <a:t>sisältöä ei voi muuttaa</a:t>
            </a:r>
            <a:r>
              <a:rPr lang="fi-FI" dirty="0">
                <a:latin typeface="Red Hat Display"/>
              </a:rPr>
              <a:t>, ainoastaan toteutusaikaa, maksatukseen esim. kuvia &amp; raportti ei enää pääkirjoja, laskuja, tiliotteita…</a:t>
            </a:r>
          </a:p>
          <a:p>
            <a:r>
              <a:rPr lang="fi-FI" dirty="0">
                <a:latin typeface="Red Hat Display"/>
              </a:rPr>
              <a:t>Tuki 65 %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882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843E2F-99B0-36D2-E1AE-42F23779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Talkootyö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4BEC69-07C7-D0E0-7EA5-D9ADC5C44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fi-FI">
                <a:latin typeface="Red Hat Display"/>
              </a:rPr>
              <a:t>Talkootyö hyväksytään hankkeen yksityisenä rahoituksena yleishyödyllisissä kehittämishankkeissa ja yleishyödyllisissä investointihankkeissa sekä vesihuoltohankkeissa</a:t>
            </a:r>
            <a:endParaRPr lang="fi-FI"/>
          </a:p>
          <a:p>
            <a:pPr marL="0" indent="0">
              <a:buNone/>
            </a:pPr>
            <a:endParaRPr lang="fi-FI">
              <a:latin typeface="Red Hat Display"/>
            </a:endParaRPr>
          </a:p>
          <a:p>
            <a:pPr marL="0" indent="0">
              <a:buNone/>
            </a:pPr>
            <a:r>
              <a:rPr lang="fi-FI">
                <a:latin typeface="Red Hat Display"/>
              </a:rPr>
              <a:t>Talkootyön tekijä vähintään 15-vuotias</a:t>
            </a:r>
            <a:endParaRPr lang="fi-FI"/>
          </a:p>
          <a:p>
            <a:pPr marL="0" indent="0">
              <a:buNone/>
            </a:pPr>
            <a:r>
              <a:rPr lang="fi-FI">
                <a:latin typeface="Red Hat Display"/>
              </a:rPr>
              <a:t>Henkilötyö 20,- € / tunti</a:t>
            </a:r>
          </a:p>
          <a:p>
            <a:pPr marL="0" indent="0">
              <a:buNone/>
            </a:pPr>
            <a:r>
              <a:rPr lang="fi-FI">
                <a:latin typeface="Red Hat Display"/>
              </a:rPr>
              <a:t>Konetyö 20,- € + 40,- €/tunti (traktori, kaivinkone, mönkijä, moottorikelkka)</a:t>
            </a:r>
            <a:endParaRPr lang="fi-FI"/>
          </a:p>
          <a:p>
            <a:pPr marL="0" indent="0">
              <a:buNone/>
            </a:pPr>
            <a:r>
              <a:rPr lang="fi-FI">
                <a:latin typeface="Red Hat Display"/>
              </a:rPr>
              <a:t>Talkootyö on kokonaan vastikkeetonta!</a:t>
            </a:r>
          </a:p>
        </p:txBody>
      </p:sp>
    </p:spTree>
    <p:extLst>
      <p:ext uri="{BB962C8B-B14F-4D97-AF65-F5344CB8AC3E}">
        <p14:creationId xmlns:p14="http://schemas.microsoft.com/office/powerpoint/2010/main" val="217237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22D93E-3603-29AC-D2EB-237587F6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Miten hanke etenee</a:t>
            </a:r>
            <a:endParaRPr lang="fi-FI"/>
          </a:p>
        </p:txBody>
      </p:sp>
      <p:graphicFrame>
        <p:nvGraphicFramePr>
          <p:cNvPr id="5" name="Kaaviokuva 5">
            <a:extLst>
              <a:ext uri="{FF2B5EF4-FFF2-40B4-BE49-F238E27FC236}">
                <a16:creationId xmlns:a16="http://schemas.microsoft.com/office/drawing/2014/main" id="{A16CBF8B-255D-3764-BA30-F1A96E9980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0970829"/>
              </p:ext>
            </p:extLst>
          </p:nvPr>
        </p:nvGraphicFramePr>
        <p:xfrm>
          <a:off x="70055" y="1603603"/>
          <a:ext cx="12051889" cy="535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F9265B-3276-DAAF-6171-2B12A90875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84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F206B7-18C3-14E7-502D-30AB668A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Zilla Slab"/>
              </a:rPr>
              <a:t>Seuraavat valintajaksot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A90D06-A86E-893D-2490-5AB3E42899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- </a:t>
            </a:r>
            <a:r>
              <a:rPr lang="fi-FI" b="1" dirty="0"/>
              <a:t>Helmikuun lopussa: </a:t>
            </a:r>
            <a:r>
              <a:rPr lang="fi-FI" dirty="0"/>
              <a:t>Kehittämishankkeet ja yleishyödylliset investoinnit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- </a:t>
            </a:r>
            <a:r>
              <a:rPr lang="fi-FI" b="1" dirty="0"/>
              <a:t>Maaliskuun lopussa: </a:t>
            </a:r>
            <a:r>
              <a:rPr lang="fi-FI" dirty="0"/>
              <a:t>Pienhankkeet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E28A6E-F2DC-930F-D2A6-A5E83E6268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Red Hat Display"/>
              </a:rPr>
              <a:t>KAIKKI HAKEMUKSET SÄHKÖISESTI HYRRÄ - JÄRJESTELMÄÄN =&gt;</a:t>
            </a:r>
          </a:p>
          <a:p>
            <a:pPr marL="0" indent="0">
              <a:buNone/>
            </a:pPr>
            <a:endParaRPr lang="fi-FI" dirty="0">
              <a:latin typeface="Red Hat Display"/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fi-FI" dirty="0">
                <a:latin typeface="Red Hat Display"/>
              </a:rPr>
              <a:t>Yhdistysrekisterissä tiedot oltava ajan tasalla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fi-FI" dirty="0">
                <a:latin typeface="Red Hat Display"/>
              </a:rPr>
              <a:t>Hakijalla oltava Suomi.fi -oikeudet kunnossa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677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3A8B893-99A1-5DB2-7909-14272129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Leader AISAPARI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D1F7585-9BCA-3E8C-8720-2D2B9E5EC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Perustettu v. 1999</a:t>
            </a:r>
          </a:p>
          <a:p>
            <a:r>
              <a:rPr lang="fi-FI"/>
              <a:t>Toiminta-alue Alajärvi, Evijärvi, Kauhava, Lappajärvi, Lapua ja Vimpeli</a:t>
            </a:r>
          </a:p>
          <a:p>
            <a:r>
              <a:rPr lang="fi-FI"/>
              <a:t>Hallitus 12 varsinaista jäsentä + 12 varajäsentä eri puolilta aluetta</a:t>
            </a:r>
          </a:p>
          <a:p>
            <a:r>
              <a:rPr lang="fi-FI"/>
              <a:t>Hallituksessa 1/3 julkisen tahon edustajia, 1/3 yhdistykset &amp; yritykset ja 1/3 maaseudun asukkaita</a:t>
            </a:r>
          </a:p>
          <a:p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770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F206B7-18C3-14E7-502D-30AB668A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Toimenpiteiden aloittaminen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A90D06-A86E-893D-2490-5AB3E42899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Red Hat Display"/>
              </a:rPr>
              <a:t>Hanketta </a:t>
            </a:r>
            <a:r>
              <a:rPr lang="fi-FI" b="1" dirty="0">
                <a:latin typeface="Red Hat Display"/>
              </a:rPr>
              <a:t>ei saa aloittaa,</a:t>
            </a:r>
            <a:r>
              <a:rPr lang="fi-FI" dirty="0">
                <a:latin typeface="Red Hat Display"/>
              </a:rPr>
              <a:t> ennen kuin hakemus on jätetty vireille Hyrrään.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u="sng" dirty="0">
                <a:latin typeface="Red Hat Display"/>
              </a:rPr>
              <a:t>Vastaanottokuittaus tulee heti, kun hakemus on jätetty!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E28A6E-F2DC-930F-D2A6-A5E83E626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167" y="2474362"/>
            <a:ext cx="5181600" cy="4015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Red Hat Display"/>
              </a:rPr>
              <a:t>Hankkeen voi aloittaa hakemuksen jättämisen jälkeen </a:t>
            </a:r>
            <a:r>
              <a:rPr lang="fi-FI" b="1" u="sng" dirty="0">
                <a:latin typeface="Red Hat Display"/>
              </a:rPr>
              <a:t>omalla riskillä</a:t>
            </a:r>
            <a:endParaRPr lang="fi-FI" b="1" u="sng" dirty="0"/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7865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90DEFC-2B47-12A5-65B9-24E9969D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3" y="892629"/>
            <a:ext cx="9971315" cy="52360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    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Aisaparin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väki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auttaa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 ja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neuvoo</a:t>
            </a:r>
            <a:b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</a:br>
            <a:b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</a:b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Ota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yhteyttä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,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sovitaan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tapaamisesta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,</a:t>
            </a:r>
            <a:b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</a:b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meillä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,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teillä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 tai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jossain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muualla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 </a:t>
            </a:r>
            <a:b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</a:br>
            <a:b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</a:br>
            <a:r>
              <a:rPr lang="en-US" sz="3100" dirty="0" err="1">
                <a:solidFill>
                  <a:srgbClr val="00B050"/>
                </a:solidFill>
                <a:latin typeface="+mj-lt"/>
                <a:ea typeface="+mj-ea"/>
                <a:cs typeface="Calibri Light"/>
              </a:rPr>
              <a:t>Mervi</a:t>
            </a:r>
            <a:r>
              <a:rPr lang="en-US" sz="3100" dirty="0">
                <a:solidFill>
                  <a:srgbClr val="00B050"/>
                </a:solidFill>
                <a:latin typeface="+mj-lt"/>
                <a:ea typeface="+mj-ea"/>
                <a:cs typeface="Calibri Light"/>
              </a:rPr>
              <a:t> Niemi-</a:t>
            </a:r>
            <a:r>
              <a:rPr lang="en-US" sz="3100" dirty="0" err="1">
                <a:solidFill>
                  <a:srgbClr val="00B050"/>
                </a:solidFill>
                <a:latin typeface="+mj-lt"/>
                <a:ea typeface="+mj-ea"/>
                <a:cs typeface="Calibri Light"/>
              </a:rPr>
              <a:t>Huhdanpää</a:t>
            </a:r>
            <a:r>
              <a:rPr lang="en-US" sz="3100" dirty="0">
                <a:solidFill>
                  <a:srgbClr val="00B050"/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(</a:t>
            </a:r>
            <a:r>
              <a:rPr lang="en-US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yritys</a:t>
            </a: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- ja </a:t>
            </a:r>
            <a:r>
              <a:rPr lang="en-US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hanketuet</a:t>
            </a: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)</a:t>
            </a:r>
            <a:b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</a:b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mervi.niemi-huhdanpaa@aisapari.net</a:t>
            </a:r>
            <a:b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</a:b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0500 765871</a:t>
            </a:r>
            <a:b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</a:br>
            <a:b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</a:br>
            <a:r>
              <a:rPr lang="en-US" sz="3100" dirty="0" err="1">
                <a:solidFill>
                  <a:srgbClr val="00B050"/>
                </a:solidFill>
                <a:latin typeface="+mj-lt"/>
                <a:ea typeface="+mj-ea"/>
                <a:cs typeface="Calibri Light"/>
              </a:rPr>
              <a:t>Ellinoora</a:t>
            </a:r>
            <a:r>
              <a:rPr lang="en-US" sz="3100" dirty="0">
                <a:solidFill>
                  <a:srgbClr val="00B050"/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3100" dirty="0" err="1">
                <a:solidFill>
                  <a:srgbClr val="00B050"/>
                </a:solidFill>
                <a:latin typeface="+mj-lt"/>
                <a:ea typeface="+mj-ea"/>
                <a:cs typeface="Calibri Light"/>
              </a:rPr>
              <a:t>Takala</a:t>
            </a:r>
            <a:r>
              <a:rPr lang="en-US" sz="3100" dirty="0">
                <a:solidFill>
                  <a:srgbClr val="00B050"/>
                </a:solidFill>
                <a:latin typeface="+mj-lt"/>
                <a:ea typeface="+mj-ea"/>
                <a:cs typeface="Calibri Light"/>
              </a:rPr>
              <a:t> </a:t>
            </a: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(</a:t>
            </a:r>
            <a:r>
              <a:rPr lang="en-US" sz="31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hanketuet</a:t>
            </a: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)</a:t>
            </a:r>
            <a:b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</a:br>
            <a:r>
              <a:rPr lang="en-US" sz="3100" dirty="0">
                <a:solidFill>
                  <a:schemeClr val="bg1"/>
                </a:solidFill>
                <a:latin typeface="+mj-lt"/>
                <a:ea typeface="+mj-ea"/>
                <a:cs typeface="Calibri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tnc@aisapari.net</a:t>
            </a:r>
            <a:b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</a:br>
            <a:r>
              <a:rPr lang="en-US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  <a:t>0400 152 171</a:t>
            </a:r>
            <a:br>
              <a:rPr lang="en-US" sz="7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Calibri Light"/>
              </a:rPr>
            </a:br>
            <a:endParaRPr lang="en-US" sz="72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2646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0F9C6B-2EB3-607D-1256-86C4B279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i-FI" sz="5100">
                <a:solidFill>
                  <a:schemeClr val="bg1"/>
                </a:solidFill>
                <a:latin typeface="Zilla Slab"/>
              </a:rPr>
              <a:t>Strategian painopisteet</a:t>
            </a:r>
            <a:endParaRPr lang="fi-FI" sz="5100">
              <a:solidFill>
                <a:schemeClr val="bg1"/>
              </a:solidFill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5B0496B4-3A39-B32B-18C2-C04995784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62793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176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DCEEF4-1038-DEDD-B83C-0209533E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Zilla Slab"/>
              </a:rPr>
              <a:t>Monimuotoisten yhteisöjen virta</a:t>
            </a:r>
            <a:endParaRPr lang="fi-FI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F2936778-4A44-74FE-8E86-F3E566DA1B0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10515600" cy="401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1CFD72-4D98-A8AB-EB12-67F3220D8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99520" y="1897512"/>
            <a:ext cx="1659147" cy="401533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6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13D52A-68E8-CBD6-109C-20F3F62C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Myönnetty</a:t>
            </a:r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err="1">
                <a:solidFill>
                  <a:schemeClr val="bg1"/>
                </a:solidFill>
                <a:latin typeface="+mj-lt"/>
                <a:ea typeface="+mj-ea"/>
              </a:rPr>
              <a:t>valtuus</a:t>
            </a:r>
            <a:r>
              <a:rPr lang="en-US" sz="6000">
                <a:solidFill>
                  <a:schemeClr val="bg1"/>
                </a:solidFill>
                <a:latin typeface="+mj-lt"/>
                <a:ea typeface="+mj-ea"/>
              </a:rPr>
              <a:t> 2023-2027</a:t>
            </a:r>
            <a:endParaRPr lang="en-US" sz="6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Sisällön paikkamerkki 3">
            <a:extLst>
              <a:ext uri="{FF2B5EF4-FFF2-40B4-BE49-F238E27FC236}">
                <a16:creationId xmlns:a16="http://schemas.microsoft.com/office/drawing/2014/main" id="{F09F7FBA-ED83-2FAB-BBB6-02CB384F7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70806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00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DCEEF4-1038-DEDD-B83C-0209533E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Kehittämishankkeet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9312027A-8972-B4A7-215F-28A276E89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022975"/>
              </p:ext>
            </p:extLst>
          </p:nvPr>
        </p:nvGraphicFramePr>
        <p:xfrm>
          <a:off x="862852" y="2095500"/>
          <a:ext cx="9321477" cy="310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405">
                  <a:extLst>
                    <a:ext uri="{9D8B030D-6E8A-4147-A177-3AD203B41FA5}">
                      <a16:colId xmlns:a16="http://schemas.microsoft.com/office/drawing/2014/main" val="4210656246"/>
                    </a:ext>
                  </a:extLst>
                </a:gridCol>
                <a:gridCol w="2285218">
                  <a:extLst>
                    <a:ext uri="{9D8B030D-6E8A-4147-A177-3AD203B41FA5}">
                      <a16:colId xmlns:a16="http://schemas.microsoft.com/office/drawing/2014/main" val="3639125856"/>
                    </a:ext>
                  </a:extLst>
                </a:gridCol>
                <a:gridCol w="1586618">
                  <a:extLst>
                    <a:ext uri="{9D8B030D-6E8A-4147-A177-3AD203B41FA5}">
                      <a16:colId xmlns:a16="http://schemas.microsoft.com/office/drawing/2014/main" val="2788558772"/>
                    </a:ext>
                  </a:extLst>
                </a:gridCol>
                <a:gridCol w="1586618">
                  <a:extLst>
                    <a:ext uri="{9D8B030D-6E8A-4147-A177-3AD203B41FA5}">
                      <a16:colId xmlns:a16="http://schemas.microsoft.com/office/drawing/2014/main" val="716231150"/>
                    </a:ext>
                  </a:extLst>
                </a:gridCol>
                <a:gridCol w="1586618">
                  <a:extLst>
                    <a:ext uri="{9D8B030D-6E8A-4147-A177-3AD203B41FA5}">
                      <a16:colId xmlns:a16="http://schemas.microsoft.com/office/drawing/2014/main" val="3898409981"/>
                    </a:ext>
                  </a:extLst>
                </a:gridCol>
              </a:tblGrid>
              <a:tr h="3108916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fi-FI" sz="20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+mn-cs"/>
                        </a:rPr>
                        <a:t>Yleishyödyllisen kehittämis-hankkeet ja yleishyödylliset investoinnit</a:t>
                      </a:r>
                    </a:p>
                  </a:txBody>
                  <a:tcPr marL="77037" marR="77037" marT="38519" marB="3851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 eaLnBrk="1" latinLnBrk="0" hangingPunct="1">
                        <a:buNone/>
                      </a:pPr>
                      <a:r>
                        <a:rPr lang="fi-FI" sz="20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+mn-cs"/>
                        </a:rPr>
                        <a:t>Pienhankkeet</a:t>
                      </a:r>
                      <a:endParaRPr lang="fi-FI"/>
                    </a:p>
                    <a:p>
                      <a:pPr marL="0" lvl="0" algn="ctr">
                        <a:buNone/>
                      </a:pPr>
                      <a:endParaRPr lang="fi-FI" sz="2000" b="0" kern="1200">
                        <a:solidFill>
                          <a:schemeClr val="tx1"/>
                        </a:solidFill>
                        <a:latin typeface="Verdana Pro"/>
                        <a:ea typeface="+mn-ea"/>
                        <a:cs typeface="+mn-cs"/>
                      </a:endParaRPr>
                    </a:p>
                    <a:p>
                      <a:pPr marL="0" lvl="0" algn="ctr">
                        <a:buNone/>
                      </a:pPr>
                      <a:r>
                        <a:rPr lang="fi-FI" sz="20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+mn-cs"/>
                        </a:rPr>
                        <a:t> (kehittämis-hankkeita tai yleishyödyllisiä investointeja)</a:t>
                      </a:r>
                      <a:endParaRPr lang="fi-FI"/>
                    </a:p>
                  </a:txBody>
                  <a:tcPr marL="77037" marR="77037" marT="38519" marB="3851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fi-FI" sz="20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+mn-cs"/>
                        </a:rPr>
                        <a:t>Alueiden väliset ja kansain-väliset hankkeet</a:t>
                      </a:r>
                    </a:p>
                  </a:txBody>
                  <a:tcPr marL="77037" marR="77037" marT="38519" marB="3851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fi-FI" sz="20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+mn-cs"/>
                        </a:rPr>
                        <a:t>Koulutus</a:t>
                      </a:r>
                    </a:p>
                  </a:txBody>
                  <a:tcPr marL="77037" marR="77037" marT="38518" marB="3851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fi-FI" sz="2000" b="0" kern="1200">
                          <a:solidFill>
                            <a:schemeClr val="tx1"/>
                          </a:solidFill>
                          <a:latin typeface="Verdana Pro"/>
                          <a:ea typeface="+mn-ea"/>
                          <a:cs typeface="+mn-cs"/>
                        </a:rPr>
                        <a:t>Älykkäät kylät -hankkeet</a:t>
                      </a:r>
                    </a:p>
                  </a:txBody>
                  <a:tcPr marL="77037" marR="77037" marT="38519" marB="3851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96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62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C334B2-AB64-F8A8-ED23-37D6346B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Yleistä kehittämishankkeiden rahoituksesta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2E6CE9-4F3C-F67C-7A65-90878480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>
                <a:latin typeface="Red Hat Display"/>
              </a:rPr>
              <a:t>Hankkeiden tulee toteuttaa Aisaparin strategiaa </a:t>
            </a:r>
          </a:p>
          <a:p>
            <a:r>
              <a:rPr lang="fi-FI">
                <a:latin typeface="Red Hat Display"/>
              </a:rPr>
              <a:t>Hanke mahdollistaa sellaista tekemistä joiden toteuttaminen tai kehittäminen ilman tukea ei olisi mahdollista</a:t>
            </a:r>
            <a:endParaRPr lang="fi-FI"/>
          </a:p>
          <a:p>
            <a:r>
              <a:rPr lang="fi-FI">
                <a:latin typeface="Red Hat Display"/>
              </a:rPr>
              <a:t>Ei hakijan normaalia toimintaa / toiminta-avustusta</a:t>
            </a:r>
          </a:p>
          <a:p>
            <a:r>
              <a:rPr lang="fi-FI">
                <a:latin typeface="Red Hat Display"/>
              </a:rPr>
              <a:t>Hakemukset sähköisesti Hyrrä-järjestelmän kautta</a:t>
            </a:r>
          </a:p>
          <a:p>
            <a:r>
              <a:rPr lang="fi-FI">
                <a:latin typeface="Red Hat Display"/>
              </a:rPr>
              <a:t>Hankkeen hakijoina yhteisöt eli yhdistykset, kunnat, oppilaitokset</a:t>
            </a:r>
          </a:p>
          <a:p>
            <a:r>
              <a:rPr lang="fi-FI">
                <a:latin typeface="Red Hat Display"/>
              </a:rPr>
              <a:t>Yksityinen rahoitus rahaa tai talkootyötä tai näiden yhdistelmä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75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843E2F-99B0-36D2-E1AE-42F23779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Yleishyödylliset kehittämishankkeet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4BEC69-07C7-D0E0-7EA5-D9ADC5C44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>
                <a:latin typeface="Red Hat Display"/>
              </a:rPr>
              <a:t> </a:t>
            </a:r>
            <a:r>
              <a:rPr lang="fi-FI">
                <a:latin typeface="Red Hat Display"/>
              </a:rPr>
              <a:t>Ilmastonmuutoksen hillitseminen ja sopeutuminen</a:t>
            </a:r>
            <a:endParaRPr lang="en-US">
              <a:latin typeface="Red Hat Display"/>
            </a:endParaRPr>
          </a:p>
          <a:p>
            <a:r>
              <a:rPr lang="fi-FI">
                <a:latin typeface="Red Hat Display"/>
              </a:rPr>
              <a:t> Luonnonvarojen kestävä käyttö</a:t>
            </a:r>
            <a:endParaRPr lang="en-US">
              <a:latin typeface="Red Hat Display"/>
            </a:endParaRPr>
          </a:p>
          <a:p>
            <a:r>
              <a:rPr lang="fi-FI">
                <a:latin typeface="Red Hat Display"/>
              </a:rPr>
              <a:t> Maaseudun palvelut ja kylien kehittäminen</a:t>
            </a:r>
          </a:p>
          <a:p>
            <a:r>
              <a:rPr lang="fi-FI">
                <a:latin typeface="Red Hat Display"/>
              </a:rPr>
              <a:t> Älykäs kylä suunnitelmat ja ratkaisut</a:t>
            </a:r>
          </a:p>
        </p:txBody>
      </p:sp>
    </p:spTree>
    <p:extLst>
      <p:ext uri="{BB962C8B-B14F-4D97-AF65-F5344CB8AC3E}">
        <p14:creationId xmlns:p14="http://schemas.microsoft.com/office/powerpoint/2010/main" val="209023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DFE0B-2FE9-E008-BA2F-24869978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Zilla Slab"/>
              </a:rPr>
              <a:t>Yleishyödylliset kehittämishankkeet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16D01F-D121-57EF-F87F-F1027DED2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0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fi-FI">
                <a:latin typeface="Red Hat Display"/>
              </a:rPr>
              <a:t>Hyöty ei saa rajoittua alueellisesti tai hyötyjien perusteella yhteen tai ennalta tiedossa olevaan ryhmään</a:t>
            </a:r>
            <a:endParaRPr lang="fi-FI"/>
          </a:p>
          <a:p>
            <a:pPr marL="457200" indent="-457200"/>
            <a:r>
              <a:rPr lang="fi-FI">
                <a:latin typeface="Red Hat Display"/>
              </a:rPr>
              <a:t>Mahdollisesti syntyvää tekijänoikeutta tai aineetonta oikeutta ei suojata tai siirretä yrityksen / yritysten hyödynnettäväksi</a:t>
            </a:r>
          </a:p>
          <a:p>
            <a:pPr marL="457200" indent="-457200"/>
            <a:r>
              <a:rPr lang="fi-FI">
                <a:latin typeface="Red Hat Display"/>
              </a:rPr>
              <a:t>Tavoitteena ei saa olla yrityksen kehittäminen tai tuotekehityksen tukeminen</a:t>
            </a:r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718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1233</Words>
  <Application>Microsoft Office PowerPoint</Application>
  <PresentationFormat>Laajakuva</PresentationFormat>
  <Paragraphs>193</Paragraphs>
  <Slides>21</Slides>
  <Notes>21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Arial</vt:lpstr>
      <vt:lpstr>Arial Nova Cond</vt:lpstr>
      <vt:lpstr>Calibri</vt:lpstr>
      <vt:lpstr>Calibri Light</vt:lpstr>
      <vt:lpstr>Red Hat Display</vt:lpstr>
      <vt:lpstr>Verdana Pro</vt:lpstr>
      <vt:lpstr>Zilla Slab</vt:lpstr>
      <vt:lpstr>Office-teema</vt:lpstr>
      <vt:lpstr>PowerPoint-esitys</vt:lpstr>
      <vt:lpstr>Leader AISAPARI</vt:lpstr>
      <vt:lpstr>Strategian painopisteet</vt:lpstr>
      <vt:lpstr>Monimuotoisten yhteisöjen virta</vt:lpstr>
      <vt:lpstr>Myönnetty valtuus 2023-2027</vt:lpstr>
      <vt:lpstr>Kehittämishankkeet</vt:lpstr>
      <vt:lpstr>Yleistä kehittämishankkeiden rahoituksesta</vt:lpstr>
      <vt:lpstr>Yleishyödylliset kehittämishankkeet</vt:lpstr>
      <vt:lpstr>Yleishyödylliset kehittämishankkeet</vt:lpstr>
      <vt:lpstr>Yleishyödylliset kehittämishankkeet</vt:lpstr>
      <vt:lpstr>Alueiden väliset / kansainväliset hankkeet</vt:lpstr>
      <vt:lpstr>Koulutus ja tiedonvälitys</vt:lpstr>
      <vt:lpstr>Yleishyödylliset investointihankkeet</vt:lpstr>
      <vt:lpstr>Yleishyödylliset investointihankkeet</vt:lpstr>
      <vt:lpstr>Yleishyödylliset investointihankkeet</vt:lpstr>
      <vt:lpstr>Yleishyödylliset investointihankkeet</vt:lpstr>
      <vt:lpstr>Talkootyö</vt:lpstr>
      <vt:lpstr>Miten hanke etenee</vt:lpstr>
      <vt:lpstr>Seuraavat valintajaksot</vt:lpstr>
      <vt:lpstr>Toimenpiteiden aloittaminen</vt:lpstr>
      <vt:lpstr>     Aisaparin väki auttaa ja neuvoo  Ota yhteyttä, sovitaan tapaamisesta,  meillä, teillä tai jossain muualla   Mervi Niemi-Huhdanpää (yritys- ja hanketuet) mervi.niemi-huhdanpaa@aisapari.net 0500 765871  Ellinoora Takala (hanketuet) tnc@aisapari.net 0400 152 171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Melina Sivunen</dc:creator>
  <cp:lastModifiedBy>Jaakko Erkinheimo</cp:lastModifiedBy>
  <cp:revision>11</cp:revision>
  <dcterms:created xsi:type="dcterms:W3CDTF">2022-09-02T07:28:42Z</dcterms:created>
  <dcterms:modified xsi:type="dcterms:W3CDTF">2024-01-30T08:34:17Z</dcterms:modified>
</cp:coreProperties>
</file>